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39"/>
  </p:handoutMasterIdLst>
  <p:sldIdLst>
    <p:sldId id="258" r:id="rId5"/>
    <p:sldId id="270" r:id="rId6"/>
    <p:sldId id="267" r:id="rId7"/>
    <p:sldId id="268" r:id="rId8"/>
    <p:sldId id="259" r:id="rId9"/>
    <p:sldId id="278" r:id="rId10"/>
    <p:sldId id="260" r:id="rId11"/>
    <p:sldId id="262" r:id="rId12"/>
    <p:sldId id="263" r:id="rId13"/>
    <p:sldId id="264" r:id="rId14"/>
    <p:sldId id="266" r:id="rId15"/>
    <p:sldId id="265" r:id="rId16"/>
    <p:sldId id="269" r:id="rId17"/>
    <p:sldId id="271" r:id="rId18"/>
    <p:sldId id="280" r:id="rId19"/>
    <p:sldId id="272" r:id="rId20"/>
    <p:sldId id="273" r:id="rId21"/>
    <p:sldId id="274" r:id="rId22"/>
    <p:sldId id="275" r:id="rId23"/>
    <p:sldId id="279" r:id="rId24"/>
    <p:sldId id="281" r:id="rId25"/>
    <p:sldId id="276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24"/>
    <a:srgbClr val="002A5E"/>
    <a:srgbClr val="FCCA80"/>
    <a:srgbClr val="FAA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7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8A3B4-728A-4BF1-A004-B7307E58FC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840FF3B-2F36-4158-B84D-74DF5FC43F8C}">
      <dgm:prSet phldrT="[Texto]"/>
      <dgm:spPr/>
      <dgm:t>
        <a:bodyPr/>
        <a:lstStyle/>
        <a:p>
          <a:r>
            <a:rPr lang="pt-BR" dirty="0" smtClean="0"/>
            <a:t>Versões do Excel</a:t>
          </a:r>
          <a:endParaRPr lang="pt-BR" dirty="0"/>
        </a:p>
      </dgm:t>
    </dgm:pt>
    <dgm:pt modelId="{94C9AAD6-B2C3-4186-BA2C-3733B69C791C}" type="parTrans" cxnId="{EB77926C-2614-44F7-A382-4B3BDF24B05C}">
      <dgm:prSet/>
      <dgm:spPr/>
      <dgm:t>
        <a:bodyPr/>
        <a:lstStyle/>
        <a:p>
          <a:endParaRPr lang="pt-BR"/>
        </a:p>
      </dgm:t>
    </dgm:pt>
    <dgm:pt modelId="{6EFAD117-14C4-484C-BCBF-097294482205}" type="sibTrans" cxnId="{EB77926C-2614-44F7-A382-4B3BDF24B05C}">
      <dgm:prSet/>
      <dgm:spPr/>
      <dgm:t>
        <a:bodyPr/>
        <a:lstStyle/>
        <a:p>
          <a:endParaRPr lang="pt-BR"/>
        </a:p>
      </dgm:t>
    </dgm:pt>
    <dgm:pt modelId="{DAF1AC08-C8BC-4E24-8FDB-B749DEB0EA18}">
      <dgm:prSet phldrT="[Texto]"/>
      <dgm:spPr/>
      <dgm:t>
        <a:bodyPr/>
        <a:lstStyle/>
        <a:p>
          <a:r>
            <a:rPr lang="pt-BR" dirty="0" smtClean="0"/>
            <a:t>Formatos de arquivo</a:t>
          </a:r>
          <a:endParaRPr lang="pt-BR" dirty="0"/>
        </a:p>
      </dgm:t>
    </dgm:pt>
    <dgm:pt modelId="{BD083DDC-1CBF-48C9-9E5B-4F22B888744A}" type="parTrans" cxnId="{29789E02-3194-477B-B22E-D3AC6987B6F8}">
      <dgm:prSet/>
      <dgm:spPr/>
      <dgm:t>
        <a:bodyPr/>
        <a:lstStyle/>
        <a:p>
          <a:endParaRPr lang="pt-BR"/>
        </a:p>
      </dgm:t>
    </dgm:pt>
    <dgm:pt modelId="{6B3D6FAF-1A6F-4806-8C08-558B0D14D31E}" type="sibTrans" cxnId="{29789E02-3194-477B-B22E-D3AC6987B6F8}">
      <dgm:prSet/>
      <dgm:spPr/>
      <dgm:t>
        <a:bodyPr/>
        <a:lstStyle/>
        <a:p>
          <a:endParaRPr lang="pt-BR"/>
        </a:p>
      </dgm:t>
    </dgm:pt>
    <dgm:pt modelId="{1B8E115D-EE18-4CFC-B92E-D0B677D099B1}">
      <dgm:prSet phldrT="[Texto]"/>
      <dgm:spPr/>
      <dgm:t>
        <a:bodyPr/>
        <a:lstStyle/>
        <a:p>
          <a:r>
            <a:rPr lang="pt-BR" dirty="0" smtClean="0"/>
            <a:t>Tamanho de arquivo</a:t>
          </a:r>
          <a:endParaRPr lang="pt-BR" dirty="0"/>
        </a:p>
      </dgm:t>
    </dgm:pt>
    <dgm:pt modelId="{3B8C967F-DD6E-4792-B5A6-1ADE8B033D83}" type="parTrans" cxnId="{35FAA714-B385-43EF-A51F-33549E0FC931}">
      <dgm:prSet/>
      <dgm:spPr/>
      <dgm:t>
        <a:bodyPr/>
        <a:lstStyle/>
        <a:p>
          <a:endParaRPr lang="pt-BR"/>
        </a:p>
      </dgm:t>
    </dgm:pt>
    <dgm:pt modelId="{4B07D5B8-1661-4982-BD1E-A527A6A755D9}" type="sibTrans" cxnId="{35FAA714-B385-43EF-A51F-33549E0FC931}">
      <dgm:prSet/>
      <dgm:spPr/>
      <dgm:t>
        <a:bodyPr/>
        <a:lstStyle/>
        <a:p>
          <a:endParaRPr lang="pt-BR"/>
        </a:p>
      </dgm:t>
    </dgm:pt>
    <dgm:pt modelId="{83C4874E-4A26-4BFC-98C9-429BA2C0573D}">
      <dgm:prSet phldrT="[Texto]"/>
      <dgm:spPr/>
      <dgm:t>
        <a:bodyPr/>
        <a:lstStyle/>
        <a:p>
          <a:r>
            <a:rPr lang="pt-BR" dirty="0" smtClean="0"/>
            <a:t>Tipo de dados</a:t>
          </a:r>
          <a:endParaRPr lang="pt-BR" dirty="0"/>
        </a:p>
      </dgm:t>
    </dgm:pt>
    <dgm:pt modelId="{12A7AA79-91BA-45CF-BD71-069255E44D79}" type="parTrans" cxnId="{7800DF99-0402-4C90-B2FD-B6EFA929BBF5}">
      <dgm:prSet/>
      <dgm:spPr/>
      <dgm:t>
        <a:bodyPr/>
        <a:lstStyle/>
        <a:p>
          <a:endParaRPr lang="pt-BR"/>
        </a:p>
      </dgm:t>
    </dgm:pt>
    <dgm:pt modelId="{4642C1E2-C796-4B42-95F5-43E3469C2824}" type="sibTrans" cxnId="{7800DF99-0402-4C90-B2FD-B6EFA929BBF5}">
      <dgm:prSet/>
      <dgm:spPr/>
      <dgm:t>
        <a:bodyPr/>
        <a:lstStyle/>
        <a:p>
          <a:endParaRPr lang="pt-BR"/>
        </a:p>
      </dgm:t>
    </dgm:pt>
    <dgm:pt modelId="{D539D30F-4027-497A-A486-FE0419A8E50C}">
      <dgm:prSet phldrT="[Texto]"/>
      <dgm:spPr/>
      <dgm:t>
        <a:bodyPr/>
        <a:lstStyle/>
        <a:p>
          <a:r>
            <a:rPr lang="pt-BR" dirty="0" smtClean="0"/>
            <a:t>Uso de funções</a:t>
          </a:r>
          <a:endParaRPr lang="pt-BR" dirty="0"/>
        </a:p>
      </dgm:t>
    </dgm:pt>
    <dgm:pt modelId="{91409AD1-69C7-409B-B7C4-537507BAF531}" type="parTrans" cxnId="{96F3A729-2471-422B-8E5A-2AFBC6DC5C47}">
      <dgm:prSet/>
      <dgm:spPr/>
      <dgm:t>
        <a:bodyPr/>
        <a:lstStyle/>
        <a:p>
          <a:endParaRPr lang="pt-BR"/>
        </a:p>
      </dgm:t>
    </dgm:pt>
    <dgm:pt modelId="{550F75AF-7423-43A8-A7B8-B23F0511D288}" type="sibTrans" cxnId="{96F3A729-2471-422B-8E5A-2AFBC6DC5C47}">
      <dgm:prSet/>
      <dgm:spPr/>
      <dgm:t>
        <a:bodyPr/>
        <a:lstStyle/>
        <a:p>
          <a:endParaRPr lang="pt-BR"/>
        </a:p>
      </dgm:t>
    </dgm:pt>
    <dgm:pt modelId="{ACB82A9C-AB62-4620-A9D4-0620E35D8C7F}">
      <dgm:prSet phldrT="[Texto]"/>
      <dgm:spPr/>
      <dgm:t>
        <a:bodyPr/>
        <a:lstStyle/>
        <a:p>
          <a:r>
            <a:rPr lang="pt-BR" dirty="0" smtClean="0"/>
            <a:t>Funções Interessantes</a:t>
          </a:r>
          <a:endParaRPr lang="pt-BR" dirty="0"/>
        </a:p>
      </dgm:t>
    </dgm:pt>
    <dgm:pt modelId="{1F90787C-CD66-4403-9973-D2EAA6B50336}" type="parTrans" cxnId="{E3F57C92-210D-494D-ABAC-491AAFFA5AB5}">
      <dgm:prSet/>
      <dgm:spPr/>
      <dgm:t>
        <a:bodyPr/>
        <a:lstStyle/>
        <a:p>
          <a:endParaRPr lang="pt-BR"/>
        </a:p>
      </dgm:t>
    </dgm:pt>
    <dgm:pt modelId="{5DA2C1F7-D78A-49C5-92D3-0AB460D59A5C}" type="sibTrans" cxnId="{E3F57C92-210D-494D-ABAC-491AAFFA5AB5}">
      <dgm:prSet/>
      <dgm:spPr/>
      <dgm:t>
        <a:bodyPr/>
        <a:lstStyle/>
        <a:p>
          <a:endParaRPr lang="pt-BR"/>
        </a:p>
      </dgm:t>
    </dgm:pt>
    <dgm:pt modelId="{2493B8C2-344F-4C5D-B4F9-C8653D993ADB}">
      <dgm:prSet phldrT="[Texto]"/>
      <dgm:spPr/>
      <dgm:t>
        <a:bodyPr/>
        <a:lstStyle/>
        <a:p>
          <a:r>
            <a:rPr lang="pt-BR" dirty="0" smtClean="0"/>
            <a:t>Funções vetoriais/matriciais</a:t>
          </a:r>
          <a:endParaRPr lang="pt-BR" dirty="0"/>
        </a:p>
      </dgm:t>
    </dgm:pt>
    <dgm:pt modelId="{6F01C9A2-1F6A-49FF-AAE7-087420138815}" type="parTrans" cxnId="{38BF4C68-85AA-4624-8F8D-6A901279D3AD}">
      <dgm:prSet/>
      <dgm:spPr/>
      <dgm:t>
        <a:bodyPr/>
        <a:lstStyle/>
        <a:p>
          <a:endParaRPr lang="pt-BR"/>
        </a:p>
      </dgm:t>
    </dgm:pt>
    <dgm:pt modelId="{80E49E2D-2127-4490-A4BA-39D640D46CCB}" type="sibTrans" cxnId="{38BF4C68-85AA-4624-8F8D-6A901279D3AD}">
      <dgm:prSet/>
      <dgm:spPr/>
      <dgm:t>
        <a:bodyPr/>
        <a:lstStyle/>
        <a:p>
          <a:endParaRPr lang="pt-BR"/>
        </a:p>
      </dgm:t>
    </dgm:pt>
    <dgm:pt modelId="{B6343061-4573-49C8-A41C-2883E52CDE2A}" type="pres">
      <dgm:prSet presAssocID="{7568A3B4-728A-4BF1-A004-B7307E58FC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C7BD807-7BD1-4DBA-ADE8-B14491F24AB1}" type="pres">
      <dgm:prSet presAssocID="{6840FF3B-2F36-4158-B84D-74DF5FC43F8C}" presName="parentText" presStyleLbl="node1" presStyleIdx="0" presStyleCnt="7" custLinFactNeighborY="-4228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C03C83-D6D6-42B7-84C0-D03F7D1FD46A}" type="pres">
      <dgm:prSet presAssocID="{6EFAD117-14C4-484C-BCBF-097294482205}" presName="spacer" presStyleCnt="0"/>
      <dgm:spPr/>
    </dgm:pt>
    <dgm:pt modelId="{2127A592-F159-4404-B805-99EAA29EB159}" type="pres">
      <dgm:prSet presAssocID="{DAF1AC08-C8BC-4E24-8FDB-B749DEB0EA18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FD9ADC0-58DC-4BB5-A51F-0FE62C9CAB91}" type="pres">
      <dgm:prSet presAssocID="{6B3D6FAF-1A6F-4806-8C08-558B0D14D31E}" presName="spacer" presStyleCnt="0"/>
      <dgm:spPr/>
    </dgm:pt>
    <dgm:pt modelId="{3FFEAB6A-2B4E-47AE-B099-5354DF034B72}" type="pres">
      <dgm:prSet presAssocID="{1B8E115D-EE18-4CFC-B92E-D0B677D099B1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CC8EFD-EE6F-41FA-AAD6-9F29D2128B9A}" type="pres">
      <dgm:prSet presAssocID="{4B07D5B8-1661-4982-BD1E-A527A6A755D9}" presName="spacer" presStyleCnt="0"/>
      <dgm:spPr/>
    </dgm:pt>
    <dgm:pt modelId="{1027DF64-00DE-4F19-B869-BF2A8B87234F}" type="pres">
      <dgm:prSet presAssocID="{83C4874E-4A26-4BFC-98C9-429BA2C0573D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DE3AF8-6968-45C1-B5F5-AC960C263BDC}" type="pres">
      <dgm:prSet presAssocID="{4642C1E2-C796-4B42-95F5-43E3469C2824}" presName="spacer" presStyleCnt="0"/>
      <dgm:spPr/>
    </dgm:pt>
    <dgm:pt modelId="{BFD6F1CA-DE7B-478C-9D0D-0EB296762511}" type="pres">
      <dgm:prSet presAssocID="{D539D30F-4027-497A-A486-FE0419A8E50C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1F83FE-3057-4A90-947A-B19E8EDEBE6E}" type="pres">
      <dgm:prSet presAssocID="{550F75AF-7423-43A8-A7B8-B23F0511D288}" presName="spacer" presStyleCnt="0"/>
      <dgm:spPr/>
    </dgm:pt>
    <dgm:pt modelId="{1194E707-6DF6-435A-B383-CA33B5B116ED}" type="pres">
      <dgm:prSet presAssocID="{ACB82A9C-AB62-4620-A9D4-0620E35D8C7F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3DB7198-29B3-4819-BD42-76D9B89BF9BC}" type="pres">
      <dgm:prSet presAssocID="{5DA2C1F7-D78A-49C5-92D3-0AB460D59A5C}" presName="spacer" presStyleCnt="0"/>
      <dgm:spPr/>
    </dgm:pt>
    <dgm:pt modelId="{C747217C-12BA-4645-A2D5-3D631A0B9EFE}" type="pres">
      <dgm:prSet presAssocID="{2493B8C2-344F-4C5D-B4F9-C8653D993AD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5FAA714-B385-43EF-A51F-33549E0FC931}" srcId="{7568A3B4-728A-4BF1-A004-B7307E58FC5B}" destId="{1B8E115D-EE18-4CFC-B92E-D0B677D099B1}" srcOrd="2" destOrd="0" parTransId="{3B8C967F-DD6E-4792-B5A6-1ADE8B033D83}" sibTransId="{4B07D5B8-1661-4982-BD1E-A527A6A755D9}"/>
    <dgm:cxn modelId="{9124305E-399B-418A-8563-43CFD685DB60}" type="presOf" srcId="{83C4874E-4A26-4BFC-98C9-429BA2C0573D}" destId="{1027DF64-00DE-4F19-B869-BF2A8B87234F}" srcOrd="0" destOrd="0" presId="urn:microsoft.com/office/officeart/2005/8/layout/vList2"/>
    <dgm:cxn modelId="{090AA739-6F72-459A-8B5C-071459CA7184}" type="presOf" srcId="{ACB82A9C-AB62-4620-A9D4-0620E35D8C7F}" destId="{1194E707-6DF6-435A-B383-CA33B5B116ED}" srcOrd="0" destOrd="0" presId="urn:microsoft.com/office/officeart/2005/8/layout/vList2"/>
    <dgm:cxn modelId="{78F985CB-AA15-40EB-B447-1E82D6531B42}" type="presOf" srcId="{7568A3B4-728A-4BF1-A004-B7307E58FC5B}" destId="{B6343061-4573-49C8-A41C-2883E52CDE2A}" srcOrd="0" destOrd="0" presId="urn:microsoft.com/office/officeart/2005/8/layout/vList2"/>
    <dgm:cxn modelId="{E62B6368-95A1-49DA-A7FD-2FE402A9D57F}" type="presOf" srcId="{1B8E115D-EE18-4CFC-B92E-D0B677D099B1}" destId="{3FFEAB6A-2B4E-47AE-B099-5354DF034B72}" srcOrd="0" destOrd="0" presId="urn:microsoft.com/office/officeart/2005/8/layout/vList2"/>
    <dgm:cxn modelId="{7800DF99-0402-4C90-B2FD-B6EFA929BBF5}" srcId="{7568A3B4-728A-4BF1-A004-B7307E58FC5B}" destId="{83C4874E-4A26-4BFC-98C9-429BA2C0573D}" srcOrd="3" destOrd="0" parTransId="{12A7AA79-91BA-45CF-BD71-069255E44D79}" sibTransId="{4642C1E2-C796-4B42-95F5-43E3469C2824}"/>
    <dgm:cxn modelId="{962BA63D-CD90-4C9B-A4F7-E5CE0D824589}" type="presOf" srcId="{2493B8C2-344F-4C5D-B4F9-C8653D993ADB}" destId="{C747217C-12BA-4645-A2D5-3D631A0B9EFE}" srcOrd="0" destOrd="0" presId="urn:microsoft.com/office/officeart/2005/8/layout/vList2"/>
    <dgm:cxn modelId="{96F3A729-2471-422B-8E5A-2AFBC6DC5C47}" srcId="{7568A3B4-728A-4BF1-A004-B7307E58FC5B}" destId="{D539D30F-4027-497A-A486-FE0419A8E50C}" srcOrd="4" destOrd="0" parTransId="{91409AD1-69C7-409B-B7C4-537507BAF531}" sibTransId="{550F75AF-7423-43A8-A7B8-B23F0511D288}"/>
    <dgm:cxn modelId="{29789E02-3194-477B-B22E-D3AC6987B6F8}" srcId="{7568A3B4-728A-4BF1-A004-B7307E58FC5B}" destId="{DAF1AC08-C8BC-4E24-8FDB-B749DEB0EA18}" srcOrd="1" destOrd="0" parTransId="{BD083DDC-1CBF-48C9-9E5B-4F22B888744A}" sibTransId="{6B3D6FAF-1A6F-4806-8C08-558B0D14D31E}"/>
    <dgm:cxn modelId="{38BF4C68-85AA-4624-8F8D-6A901279D3AD}" srcId="{7568A3B4-728A-4BF1-A004-B7307E58FC5B}" destId="{2493B8C2-344F-4C5D-B4F9-C8653D993ADB}" srcOrd="6" destOrd="0" parTransId="{6F01C9A2-1F6A-49FF-AAE7-087420138815}" sibTransId="{80E49E2D-2127-4490-A4BA-39D640D46CCB}"/>
    <dgm:cxn modelId="{12114B6E-CAAC-4A8B-8118-B8874E446843}" type="presOf" srcId="{6840FF3B-2F36-4158-B84D-74DF5FC43F8C}" destId="{EC7BD807-7BD1-4DBA-ADE8-B14491F24AB1}" srcOrd="0" destOrd="0" presId="urn:microsoft.com/office/officeart/2005/8/layout/vList2"/>
    <dgm:cxn modelId="{EB77926C-2614-44F7-A382-4B3BDF24B05C}" srcId="{7568A3B4-728A-4BF1-A004-B7307E58FC5B}" destId="{6840FF3B-2F36-4158-B84D-74DF5FC43F8C}" srcOrd="0" destOrd="0" parTransId="{94C9AAD6-B2C3-4186-BA2C-3733B69C791C}" sibTransId="{6EFAD117-14C4-484C-BCBF-097294482205}"/>
    <dgm:cxn modelId="{E3F57C92-210D-494D-ABAC-491AAFFA5AB5}" srcId="{7568A3B4-728A-4BF1-A004-B7307E58FC5B}" destId="{ACB82A9C-AB62-4620-A9D4-0620E35D8C7F}" srcOrd="5" destOrd="0" parTransId="{1F90787C-CD66-4403-9973-D2EAA6B50336}" sibTransId="{5DA2C1F7-D78A-49C5-92D3-0AB460D59A5C}"/>
    <dgm:cxn modelId="{6C9347FC-7D6D-4111-95B2-DA8EA259CDB9}" type="presOf" srcId="{D539D30F-4027-497A-A486-FE0419A8E50C}" destId="{BFD6F1CA-DE7B-478C-9D0D-0EB296762511}" srcOrd="0" destOrd="0" presId="urn:microsoft.com/office/officeart/2005/8/layout/vList2"/>
    <dgm:cxn modelId="{5CF20BE9-77B4-4B3D-93B4-3B21F1092911}" type="presOf" srcId="{DAF1AC08-C8BC-4E24-8FDB-B749DEB0EA18}" destId="{2127A592-F159-4404-B805-99EAA29EB159}" srcOrd="0" destOrd="0" presId="urn:microsoft.com/office/officeart/2005/8/layout/vList2"/>
    <dgm:cxn modelId="{414D6F58-EE31-4427-9E85-7585363BC5DD}" type="presParOf" srcId="{B6343061-4573-49C8-A41C-2883E52CDE2A}" destId="{EC7BD807-7BD1-4DBA-ADE8-B14491F24AB1}" srcOrd="0" destOrd="0" presId="urn:microsoft.com/office/officeart/2005/8/layout/vList2"/>
    <dgm:cxn modelId="{BB28B88F-80C2-4E82-A487-48EBB40F61F9}" type="presParOf" srcId="{B6343061-4573-49C8-A41C-2883E52CDE2A}" destId="{2EC03C83-D6D6-42B7-84C0-D03F7D1FD46A}" srcOrd="1" destOrd="0" presId="urn:microsoft.com/office/officeart/2005/8/layout/vList2"/>
    <dgm:cxn modelId="{034588BC-1B29-4E11-A78A-9A590C618DE0}" type="presParOf" srcId="{B6343061-4573-49C8-A41C-2883E52CDE2A}" destId="{2127A592-F159-4404-B805-99EAA29EB159}" srcOrd="2" destOrd="0" presId="urn:microsoft.com/office/officeart/2005/8/layout/vList2"/>
    <dgm:cxn modelId="{CDD9A79A-618F-4811-A7A3-D9E41112CF13}" type="presParOf" srcId="{B6343061-4573-49C8-A41C-2883E52CDE2A}" destId="{2FD9ADC0-58DC-4BB5-A51F-0FE62C9CAB91}" srcOrd="3" destOrd="0" presId="urn:microsoft.com/office/officeart/2005/8/layout/vList2"/>
    <dgm:cxn modelId="{BADAE9EB-A148-49A7-A45A-F6F80E46FB9F}" type="presParOf" srcId="{B6343061-4573-49C8-A41C-2883E52CDE2A}" destId="{3FFEAB6A-2B4E-47AE-B099-5354DF034B72}" srcOrd="4" destOrd="0" presId="urn:microsoft.com/office/officeart/2005/8/layout/vList2"/>
    <dgm:cxn modelId="{C63C5B59-9EBB-4D02-B2E4-B23EFEA354FB}" type="presParOf" srcId="{B6343061-4573-49C8-A41C-2883E52CDE2A}" destId="{EFCC8EFD-EE6F-41FA-AAD6-9F29D2128B9A}" srcOrd="5" destOrd="0" presId="urn:microsoft.com/office/officeart/2005/8/layout/vList2"/>
    <dgm:cxn modelId="{3D1A29CE-AB0E-4EEA-B11C-73DB641A76DB}" type="presParOf" srcId="{B6343061-4573-49C8-A41C-2883E52CDE2A}" destId="{1027DF64-00DE-4F19-B869-BF2A8B87234F}" srcOrd="6" destOrd="0" presId="urn:microsoft.com/office/officeart/2005/8/layout/vList2"/>
    <dgm:cxn modelId="{6D86DEC3-ED13-40EA-8603-49F73E7F1822}" type="presParOf" srcId="{B6343061-4573-49C8-A41C-2883E52CDE2A}" destId="{07DE3AF8-6968-45C1-B5F5-AC960C263BDC}" srcOrd="7" destOrd="0" presId="urn:microsoft.com/office/officeart/2005/8/layout/vList2"/>
    <dgm:cxn modelId="{324A9BAF-B6AD-4008-A8B6-F4EEEDABA588}" type="presParOf" srcId="{B6343061-4573-49C8-A41C-2883E52CDE2A}" destId="{BFD6F1CA-DE7B-478C-9D0D-0EB296762511}" srcOrd="8" destOrd="0" presId="urn:microsoft.com/office/officeart/2005/8/layout/vList2"/>
    <dgm:cxn modelId="{32F729DF-B8AB-4E54-B173-CBE74131B431}" type="presParOf" srcId="{B6343061-4573-49C8-A41C-2883E52CDE2A}" destId="{F01F83FE-3057-4A90-947A-B19E8EDEBE6E}" srcOrd="9" destOrd="0" presId="urn:microsoft.com/office/officeart/2005/8/layout/vList2"/>
    <dgm:cxn modelId="{A4FE05CA-548B-4137-BB8E-6D63CF81770B}" type="presParOf" srcId="{B6343061-4573-49C8-A41C-2883E52CDE2A}" destId="{1194E707-6DF6-435A-B383-CA33B5B116ED}" srcOrd="10" destOrd="0" presId="urn:microsoft.com/office/officeart/2005/8/layout/vList2"/>
    <dgm:cxn modelId="{3618FD06-04F9-45A4-A588-29011338CC9D}" type="presParOf" srcId="{B6343061-4573-49C8-A41C-2883E52CDE2A}" destId="{C3DB7198-29B3-4819-BD42-76D9B89BF9BC}" srcOrd="11" destOrd="0" presId="urn:microsoft.com/office/officeart/2005/8/layout/vList2"/>
    <dgm:cxn modelId="{A3941693-9AA4-4DCD-A04A-9D8C3142DD50}" type="presParOf" srcId="{B6343061-4573-49C8-A41C-2883E52CDE2A}" destId="{C747217C-12BA-4645-A2D5-3D631A0B9EF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3102D0-E5D4-4EBD-85C4-6FBAEBB8A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404C0D2-2A4E-4FFF-88C5-C6771F690976}">
      <dgm:prSet phldrT="[Texto]"/>
      <dgm:spPr/>
      <dgm:t>
        <a:bodyPr/>
        <a:lstStyle/>
        <a:p>
          <a:r>
            <a:rPr lang="pt-BR" dirty="0" smtClean="0"/>
            <a:t>Operador de concatenação</a:t>
          </a:r>
          <a:endParaRPr lang="pt-BR" dirty="0"/>
        </a:p>
      </dgm:t>
    </dgm:pt>
    <dgm:pt modelId="{E7344021-75B3-4C2E-8723-7B6470764028}" type="parTrans" cxnId="{FCCF0C4D-5B17-42E9-8C24-F0831EBF7F60}">
      <dgm:prSet/>
      <dgm:spPr/>
      <dgm:t>
        <a:bodyPr/>
        <a:lstStyle/>
        <a:p>
          <a:endParaRPr lang="pt-BR"/>
        </a:p>
      </dgm:t>
    </dgm:pt>
    <dgm:pt modelId="{7AAE73FF-4C5A-438E-852E-BAF3E773226C}" type="sibTrans" cxnId="{FCCF0C4D-5B17-42E9-8C24-F0831EBF7F60}">
      <dgm:prSet/>
      <dgm:spPr/>
      <dgm:t>
        <a:bodyPr/>
        <a:lstStyle/>
        <a:p>
          <a:endParaRPr lang="pt-BR"/>
        </a:p>
      </dgm:t>
    </dgm:pt>
    <dgm:pt modelId="{3F4A7CEB-43E9-4967-9397-6C7EF40A94DE}" type="pres">
      <dgm:prSet presAssocID="{733102D0-E5D4-4EBD-85C4-6FBAEBB8A9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B6DB8F-5705-4A99-9E57-3A4585C3ACBD}" type="pres">
      <dgm:prSet presAssocID="{2404C0D2-2A4E-4FFF-88C5-C6771F690976}" presName="parentText" presStyleLbl="node1" presStyleIdx="0" presStyleCnt="1" custLinFactNeighborY="126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CCF0C4D-5B17-42E9-8C24-F0831EBF7F60}" srcId="{733102D0-E5D4-4EBD-85C4-6FBAEBB8A97F}" destId="{2404C0D2-2A4E-4FFF-88C5-C6771F690976}" srcOrd="0" destOrd="0" parTransId="{E7344021-75B3-4C2E-8723-7B6470764028}" sibTransId="{7AAE73FF-4C5A-438E-852E-BAF3E773226C}"/>
    <dgm:cxn modelId="{BD0873AB-B807-43F1-9EA4-2301D5B9081A}" type="presOf" srcId="{733102D0-E5D4-4EBD-85C4-6FBAEBB8A97F}" destId="{3F4A7CEB-43E9-4967-9397-6C7EF40A94DE}" srcOrd="0" destOrd="0" presId="urn:microsoft.com/office/officeart/2005/8/layout/vList2"/>
    <dgm:cxn modelId="{C6F9DCF8-3983-40CC-9A7C-0EB7A9E256BF}" type="presOf" srcId="{2404C0D2-2A4E-4FFF-88C5-C6771F690976}" destId="{6EB6DB8F-5705-4A99-9E57-3A4585C3ACBD}" srcOrd="0" destOrd="0" presId="urn:microsoft.com/office/officeart/2005/8/layout/vList2"/>
    <dgm:cxn modelId="{1B11BC2B-2B5D-438B-80DD-F9968DD4B0B1}" type="presParOf" srcId="{3F4A7CEB-43E9-4967-9397-6C7EF40A94DE}" destId="{6EB6DB8F-5705-4A99-9E57-3A4585C3AC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3102D0-E5D4-4EBD-85C4-6FBAEBB8A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404C0D2-2A4E-4FFF-88C5-C6771F690976}">
      <dgm:prSet phldrT="[Texto]"/>
      <dgm:spPr/>
      <dgm:t>
        <a:bodyPr/>
        <a:lstStyle/>
        <a:p>
          <a:r>
            <a:rPr lang="pt-BR" dirty="0" smtClean="0"/>
            <a:t>Operador de concatenação</a:t>
          </a:r>
          <a:endParaRPr lang="pt-BR" dirty="0"/>
        </a:p>
      </dgm:t>
    </dgm:pt>
    <dgm:pt modelId="{E7344021-75B3-4C2E-8723-7B6470764028}" type="parTrans" cxnId="{FCCF0C4D-5B17-42E9-8C24-F0831EBF7F60}">
      <dgm:prSet/>
      <dgm:spPr/>
      <dgm:t>
        <a:bodyPr/>
        <a:lstStyle/>
        <a:p>
          <a:endParaRPr lang="pt-BR"/>
        </a:p>
      </dgm:t>
    </dgm:pt>
    <dgm:pt modelId="{7AAE73FF-4C5A-438E-852E-BAF3E773226C}" type="sibTrans" cxnId="{FCCF0C4D-5B17-42E9-8C24-F0831EBF7F60}">
      <dgm:prSet/>
      <dgm:spPr/>
      <dgm:t>
        <a:bodyPr/>
        <a:lstStyle/>
        <a:p>
          <a:endParaRPr lang="pt-BR"/>
        </a:p>
      </dgm:t>
    </dgm:pt>
    <dgm:pt modelId="{3F4A7CEB-43E9-4967-9397-6C7EF40A94DE}" type="pres">
      <dgm:prSet presAssocID="{733102D0-E5D4-4EBD-85C4-6FBAEBB8A9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B6DB8F-5705-4A99-9E57-3A4585C3ACBD}" type="pres">
      <dgm:prSet presAssocID="{2404C0D2-2A4E-4FFF-88C5-C6771F690976}" presName="parentText" presStyleLbl="node1" presStyleIdx="0" presStyleCnt="1" custLinFactNeighborY="126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CCF0C4D-5B17-42E9-8C24-F0831EBF7F60}" srcId="{733102D0-E5D4-4EBD-85C4-6FBAEBB8A97F}" destId="{2404C0D2-2A4E-4FFF-88C5-C6771F690976}" srcOrd="0" destOrd="0" parTransId="{E7344021-75B3-4C2E-8723-7B6470764028}" sibTransId="{7AAE73FF-4C5A-438E-852E-BAF3E773226C}"/>
    <dgm:cxn modelId="{DB78CF19-1962-42DF-8248-F9EA335F4D4B}" type="presOf" srcId="{733102D0-E5D4-4EBD-85C4-6FBAEBB8A97F}" destId="{3F4A7CEB-43E9-4967-9397-6C7EF40A94DE}" srcOrd="0" destOrd="0" presId="urn:microsoft.com/office/officeart/2005/8/layout/vList2"/>
    <dgm:cxn modelId="{DA31E3A7-7573-479D-B499-2DB4A133B13D}" type="presOf" srcId="{2404C0D2-2A4E-4FFF-88C5-C6771F690976}" destId="{6EB6DB8F-5705-4A99-9E57-3A4585C3ACBD}" srcOrd="0" destOrd="0" presId="urn:microsoft.com/office/officeart/2005/8/layout/vList2"/>
    <dgm:cxn modelId="{E74F7711-AEEE-4CED-A0B5-A80266BF6846}" type="presParOf" srcId="{3F4A7CEB-43E9-4967-9397-6C7EF40A94DE}" destId="{6EB6DB8F-5705-4A99-9E57-3A4585C3AC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E2EB15-E640-49C2-9992-7ED22B5246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360C43-334D-4092-AFE6-29DBE2B7A8E0}">
      <dgm:prSet phldrT="[Texto]"/>
      <dgm:spPr/>
      <dgm:t>
        <a:bodyPr/>
        <a:lstStyle/>
        <a:p>
          <a:r>
            <a:rPr lang="pt-BR" dirty="0" smtClean="0"/>
            <a:t>32 bits</a:t>
          </a:r>
          <a:endParaRPr lang="pt-BR" dirty="0"/>
        </a:p>
      </dgm:t>
    </dgm:pt>
    <dgm:pt modelId="{48FAC735-B774-44EA-B53A-11A7D1F00D8E}" type="parTrans" cxnId="{15A2567B-E68A-4638-849E-C625884881D9}">
      <dgm:prSet/>
      <dgm:spPr/>
      <dgm:t>
        <a:bodyPr/>
        <a:lstStyle/>
        <a:p>
          <a:endParaRPr lang="pt-BR"/>
        </a:p>
      </dgm:t>
    </dgm:pt>
    <dgm:pt modelId="{6A5A94EF-4590-445E-8EB5-4BEFD62ADDC2}" type="sibTrans" cxnId="{15A2567B-E68A-4638-849E-C625884881D9}">
      <dgm:prSet/>
      <dgm:spPr/>
      <dgm:t>
        <a:bodyPr/>
        <a:lstStyle/>
        <a:p>
          <a:endParaRPr lang="pt-BR"/>
        </a:p>
      </dgm:t>
    </dgm:pt>
    <dgm:pt modelId="{635F92DB-14CB-4652-9494-6EE79DFF734A}">
      <dgm:prSet phldrT="[Texto]"/>
      <dgm:spPr/>
      <dgm:t>
        <a:bodyPr/>
        <a:lstStyle/>
        <a:p>
          <a:r>
            <a:rPr lang="pt-BR" dirty="0" smtClean="0"/>
            <a:t>64 bits</a:t>
          </a:r>
          <a:endParaRPr lang="pt-BR" dirty="0"/>
        </a:p>
      </dgm:t>
    </dgm:pt>
    <dgm:pt modelId="{EF64D92D-947A-4DD4-B970-A221E45F8C05}" type="parTrans" cxnId="{6A8471CB-AA02-4DFE-9BCC-6D44EF754E53}">
      <dgm:prSet/>
      <dgm:spPr/>
      <dgm:t>
        <a:bodyPr/>
        <a:lstStyle/>
        <a:p>
          <a:endParaRPr lang="pt-BR"/>
        </a:p>
      </dgm:t>
    </dgm:pt>
    <dgm:pt modelId="{0DF36169-7D87-44D2-BF57-31ABF3879C8A}" type="sibTrans" cxnId="{6A8471CB-AA02-4DFE-9BCC-6D44EF754E53}">
      <dgm:prSet/>
      <dgm:spPr/>
      <dgm:t>
        <a:bodyPr/>
        <a:lstStyle/>
        <a:p>
          <a:endParaRPr lang="pt-BR"/>
        </a:p>
      </dgm:t>
    </dgm:pt>
    <dgm:pt modelId="{9441B655-52C2-43A3-94EE-3711FA03812A}">
      <dgm:prSet phldrT="[Texto]"/>
      <dgm:spPr/>
      <dgm:t>
        <a:bodyPr/>
        <a:lstStyle/>
        <a:p>
          <a:r>
            <a:rPr lang="pt-BR" dirty="0" smtClean="0"/>
            <a:t>O limite de memória usada é o limite de memória da maquina (com memória virtual)</a:t>
          </a:r>
          <a:endParaRPr lang="pt-BR" dirty="0"/>
        </a:p>
      </dgm:t>
    </dgm:pt>
    <dgm:pt modelId="{5F07D21B-3614-4885-AF69-8D508A520512}" type="parTrans" cxnId="{DB2F7B95-9817-41CF-BD82-7D31F6AEF6A5}">
      <dgm:prSet/>
      <dgm:spPr/>
      <dgm:t>
        <a:bodyPr/>
        <a:lstStyle/>
        <a:p>
          <a:endParaRPr lang="pt-BR"/>
        </a:p>
      </dgm:t>
    </dgm:pt>
    <dgm:pt modelId="{FC1C66E5-F5A4-4AFD-BDDB-56A218EE50A6}" type="sibTrans" cxnId="{DB2F7B95-9817-41CF-BD82-7D31F6AEF6A5}">
      <dgm:prSet/>
      <dgm:spPr/>
      <dgm:t>
        <a:bodyPr/>
        <a:lstStyle/>
        <a:p>
          <a:endParaRPr lang="pt-BR"/>
        </a:p>
      </dgm:t>
    </dgm:pt>
    <dgm:pt modelId="{3E189AE9-70A9-4D8C-811B-D63526559D1B}">
      <dgm:prSet phldrT="[Texto]"/>
      <dgm:spPr/>
      <dgm:t>
        <a:bodyPr/>
        <a:lstStyle/>
        <a:p>
          <a:r>
            <a:rPr lang="pt-BR" dirty="0" smtClean="0"/>
            <a:t>Problemas com picos de uso da memória. Pode dar um crash se o uso instantâneo de memória passar de 1Gb</a:t>
          </a:r>
          <a:endParaRPr lang="pt-BR" dirty="0"/>
        </a:p>
      </dgm:t>
    </dgm:pt>
    <dgm:pt modelId="{CF3FE90B-7B76-40B0-8F57-FE16C6CDCE0F}" type="parTrans" cxnId="{9F2DDEC3-C099-48E6-9FE5-E17CC03B9BC3}">
      <dgm:prSet/>
      <dgm:spPr/>
      <dgm:t>
        <a:bodyPr/>
        <a:lstStyle/>
        <a:p>
          <a:endParaRPr lang="pt-BR"/>
        </a:p>
      </dgm:t>
    </dgm:pt>
    <dgm:pt modelId="{C89F9FCA-A86B-4F91-8FA5-9A9900450D89}" type="sibTrans" cxnId="{9F2DDEC3-C099-48E6-9FE5-E17CC03B9BC3}">
      <dgm:prSet/>
      <dgm:spPr/>
      <dgm:t>
        <a:bodyPr/>
        <a:lstStyle/>
        <a:p>
          <a:endParaRPr lang="pt-BR"/>
        </a:p>
      </dgm:t>
    </dgm:pt>
    <dgm:pt modelId="{A83C6100-46F4-46C7-ADD3-3C6D40F27838}" type="pres">
      <dgm:prSet presAssocID="{81E2EB15-E640-49C2-9992-7ED22B5246A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3941A2F-59CE-4701-8E98-4A975151157F}" type="pres">
      <dgm:prSet presAssocID="{84360C43-334D-4092-AFE6-29DBE2B7A8E0}" presName="parentLin" presStyleCnt="0"/>
      <dgm:spPr/>
    </dgm:pt>
    <dgm:pt modelId="{9AE9B784-DB8A-4284-9194-B887726C7C9E}" type="pres">
      <dgm:prSet presAssocID="{84360C43-334D-4092-AFE6-29DBE2B7A8E0}" presName="parentLeftMargin" presStyleLbl="node1" presStyleIdx="0" presStyleCnt="2"/>
      <dgm:spPr/>
      <dgm:t>
        <a:bodyPr/>
        <a:lstStyle/>
        <a:p>
          <a:endParaRPr lang="pt-BR"/>
        </a:p>
      </dgm:t>
    </dgm:pt>
    <dgm:pt modelId="{F97EEF2C-0D23-49F6-B98E-42DB8049355C}" type="pres">
      <dgm:prSet presAssocID="{84360C43-334D-4092-AFE6-29DBE2B7A8E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8DC39D-6D3D-4915-A08A-8ADEA53A5639}" type="pres">
      <dgm:prSet presAssocID="{84360C43-334D-4092-AFE6-29DBE2B7A8E0}" presName="negativeSpace" presStyleCnt="0"/>
      <dgm:spPr/>
    </dgm:pt>
    <dgm:pt modelId="{9971EBC4-0397-455A-90C5-0E757E0B36C2}" type="pres">
      <dgm:prSet presAssocID="{84360C43-334D-4092-AFE6-29DBE2B7A8E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CCD849-4A04-45B1-A1AD-9F9D50E90F6A}" type="pres">
      <dgm:prSet presAssocID="{6A5A94EF-4590-445E-8EB5-4BEFD62ADDC2}" presName="spaceBetweenRectangles" presStyleCnt="0"/>
      <dgm:spPr/>
    </dgm:pt>
    <dgm:pt modelId="{357FFF1B-16FA-4630-8F27-1F1C8BC33BB2}" type="pres">
      <dgm:prSet presAssocID="{635F92DB-14CB-4652-9494-6EE79DFF734A}" presName="parentLin" presStyleCnt="0"/>
      <dgm:spPr/>
    </dgm:pt>
    <dgm:pt modelId="{4FE417B2-F0DB-49EE-8154-0CEC424A870B}" type="pres">
      <dgm:prSet presAssocID="{635F92DB-14CB-4652-9494-6EE79DFF734A}" presName="parentLeftMargin" presStyleLbl="node1" presStyleIdx="0" presStyleCnt="2"/>
      <dgm:spPr/>
      <dgm:t>
        <a:bodyPr/>
        <a:lstStyle/>
        <a:p>
          <a:endParaRPr lang="pt-BR"/>
        </a:p>
      </dgm:t>
    </dgm:pt>
    <dgm:pt modelId="{8B4F55F8-0EFF-42CF-AB21-4726FD5752CC}" type="pres">
      <dgm:prSet presAssocID="{635F92DB-14CB-4652-9494-6EE79DFF734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8C772D-E213-432D-B1CD-91FEA2BF6D14}" type="pres">
      <dgm:prSet presAssocID="{635F92DB-14CB-4652-9494-6EE79DFF734A}" presName="negativeSpace" presStyleCnt="0"/>
      <dgm:spPr/>
    </dgm:pt>
    <dgm:pt modelId="{91E1113A-D2E1-40DF-A591-2EA9F6A264B7}" type="pres">
      <dgm:prSet presAssocID="{635F92DB-14CB-4652-9494-6EE79DFF734A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0F4BB1D-2A90-40D5-878A-085651550508}" type="presOf" srcId="{635F92DB-14CB-4652-9494-6EE79DFF734A}" destId="{4FE417B2-F0DB-49EE-8154-0CEC424A870B}" srcOrd="0" destOrd="0" presId="urn:microsoft.com/office/officeart/2005/8/layout/list1"/>
    <dgm:cxn modelId="{271CBD6E-E355-4F9C-ADCB-EE5E7ADAF781}" type="presOf" srcId="{81E2EB15-E640-49C2-9992-7ED22B5246AD}" destId="{A83C6100-46F4-46C7-ADD3-3C6D40F27838}" srcOrd="0" destOrd="0" presId="urn:microsoft.com/office/officeart/2005/8/layout/list1"/>
    <dgm:cxn modelId="{4BECA943-3DB6-427A-86F0-8C0354630712}" type="presOf" srcId="{3E189AE9-70A9-4D8C-811B-D63526559D1B}" destId="{9971EBC4-0397-455A-90C5-0E757E0B36C2}" srcOrd="0" destOrd="0" presId="urn:microsoft.com/office/officeart/2005/8/layout/list1"/>
    <dgm:cxn modelId="{582AB053-C69E-4C1A-9FE5-5C065AEB9209}" type="presOf" srcId="{84360C43-334D-4092-AFE6-29DBE2B7A8E0}" destId="{F97EEF2C-0D23-49F6-B98E-42DB8049355C}" srcOrd="1" destOrd="0" presId="urn:microsoft.com/office/officeart/2005/8/layout/list1"/>
    <dgm:cxn modelId="{6A8471CB-AA02-4DFE-9BCC-6D44EF754E53}" srcId="{81E2EB15-E640-49C2-9992-7ED22B5246AD}" destId="{635F92DB-14CB-4652-9494-6EE79DFF734A}" srcOrd="1" destOrd="0" parTransId="{EF64D92D-947A-4DD4-B970-A221E45F8C05}" sibTransId="{0DF36169-7D87-44D2-BF57-31ABF3879C8A}"/>
    <dgm:cxn modelId="{DB2F7B95-9817-41CF-BD82-7D31F6AEF6A5}" srcId="{635F92DB-14CB-4652-9494-6EE79DFF734A}" destId="{9441B655-52C2-43A3-94EE-3711FA03812A}" srcOrd="0" destOrd="0" parTransId="{5F07D21B-3614-4885-AF69-8D508A520512}" sibTransId="{FC1C66E5-F5A4-4AFD-BDDB-56A218EE50A6}"/>
    <dgm:cxn modelId="{99DA2442-DC89-4447-B78F-7A7031B7CF6D}" type="presOf" srcId="{84360C43-334D-4092-AFE6-29DBE2B7A8E0}" destId="{9AE9B784-DB8A-4284-9194-B887726C7C9E}" srcOrd="0" destOrd="0" presId="urn:microsoft.com/office/officeart/2005/8/layout/list1"/>
    <dgm:cxn modelId="{15A2567B-E68A-4638-849E-C625884881D9}" srcId="{81E2EB15-E640-49C2-9992-7ED22B5246AD}" destId="{84360C43-334D-4092-AFE6-29DBE2B7A8E0}" srcOrd="0" destOrd="0" parTransId="{48FAC735-B774-44EA-B53A-11A7D1F00D8E}" sibTransId="{6A5A94EF-4590-445E-8EB5-4BEFD62ADDC2}"/>
    <dgm:cxn modelId="{9F2DDEC3-C099-48E6-9FE5-E17CC03B9BC3}" srcId="{84360C43-334D-4092-AFE6-29DBE2B7A8E0}" destId="{3E189AE9-70A9-4D8C-811B-D63526559D1B}" srcOrd="0" destOrd="0" parTransId="{CF3FE90B-7B76-40B0-8F57-FE16C6CDCE0F}" sibTransId="{C89F9FCA-A86B-4F91-8FA5-9A9900450D89}"/>
    <dgm:cxn modelId="{99FBA1E2-BDE2-433D-9F0E-0334E22F65F5}" type="presOf" srcId="{9441B655-52C2-43A3-94EE-3711FA03812A}" destId="{91E1113A-D2E1-40DF-A591-2EA9F6A264B7}" srcOrd="0" destOrd="0" presId="urn:microsoft.com/office/officeart/2005/8/layout/list1"/>
    <dgm:cxn modelId="{C5F6CAAA-4666-4392-AC37-0B981D1DA8D1}" type="presOf" srcId="{635F92DB-14CB-4652-9494-6EE79DFF734A}" destId="{8B4F55F8-0EFF-42CF-AB21-4726FD5752CC}" srcOrd="1" destOrd="0" presId="urn:microsoft.com/office/officeart/2005/8/layout/list1"/>
    <dgm:cxn modelId="{BE2D2113-FB8D-4A5D-BBC2-2554B5A05AEB}" type="presParOf" srcId="{A83C6100-46F4-46C7-ADD3-3C6D40F27838}" destId="{A3941A2F-59CE-4701-8E98-4A975151157F}" srcOrd="0" destOrd="0" presId="urn:microsoft.com/office/officeart/2005/8/layout/list1"/>
    <dgm:cxn modelId="{5FC8B799-A23F-4CF3-A4DD-EB91D464C430}" type="presParOf" srcId="{A3941A2F-59CE-4701-8E98-4A975151157F}" destId="{9AE9B784-DB8A-4284-9194-B887726C7C9E}" srcOrd="0" destOrd="0" presId="urn:microsoft.com/office/officeart/2005/8/layout/list1"/>
    <dgm:cxn modelId="{C5B636F4-77AC-428D-9A09-8C2080FDBDD6}" type="presParOf" srcId="{A3941A2F-59CE-4701-8E98-4A975151157F}" destId="{F97EEF2C-0D23-49F6-B98E-42DB8049355C}" srcOrd="1" destOrd="0" presId="urn:microsoft.com/office/officeart/2005/8/layout/list1"/>
    <dgm:cxn modelId="{096D938D-C500-4997-81EE-7730291107C9}" type="presParOf" srcId="{A83C6100-46F4-46C7-ADD3-3C6D40F27838}" destId="{2C8DC39D-6D3D-4915-A08A-8ADEA53A5639}" srcOrd="1" destOrd="0" presId="urn:microsoft.com/office/officeart/2005/8/layout/list1"/>
    <dgm:cxn modelId="{BA6DC1CE-58F8-43F2-9717-69D2F7DE4E98}" type="presParOf" srcId="{A83C6100-46F4-46C7-ADD3-3C6D40F27838}" destId="{9971EBC4-0397-455A-90C5-0E757E0B36C2}" srcOrd="2" destOrd="0" presId="urn:microsoft.com/office/officeart/2005/8/layout/list1"/>
    <dgm:cxn modelId="{6105E1C7-199F-429E-8FB0-5EAE0CA83018}" type="presParOf" srcId="{A83C6100-46F4-46C7-ADD3-3C6D40F27838}" destId="{9CCCD849-4A04-45B1-A1AD-9F9D50E90F6A}" srcOrd="3" destOrd="0" presId="urn:microsoft.com/office/officeart/2005/8/layout/list1"/>
    <dgm:cxn modelId="{EAB745CD-569F-4BBC-A69F-FE968F249429}" type="presParOf" srcId="{A83C6100-46F4-46C7-ADD3-3C6D40F27838}" destId="{357FFF1B-16FA-4630-8F27-1F1C8BC33BB2}" srcOrd="4" destOrd="0" presId="urn:microsoft.com/office/officeart/2005/8/layout/list1"/>
    <dgm:cxn modelId="{5A748729-D365-4141-A39D-2DCF6C92EB15}" type="presParOf" srcId="{357FFF1B-16FA-4630-8F27-1F1C8BC33BB2}" destId="{4FE417B2-F0DB-49EE-8154-0CEC424A870B}" srcOrd="0" destOrd="0" presId="urn:microsoft.com/office/officeart/2005/8/layout/list1"/>
    <dgm:cxn modelId="{BE3A34A6-FD43-47DE-8D0F-C8189C2E96EE}" type="presParOf" srcId="{357FFF1B-16FA-4630-8F27-1F1C8BC33BB2}" destId="{8B4F55F8-0EFF-42CF-AB21-4726FD5752CC}" srcOrd="1" destOrd="0" presId="urn:microsoft.com/office/officeart/2005/8/layout/list1"/>
    <dgm:cxn modelId="{09E24604-BB96-4828-B205-E34918BA4BA3}" type="presParOf" srcId="{A83C6100-46F4-46C7-ADD3-3C6D40F27838}" destId="{9C8C772D-E213-432D-B1CD-91FEA2BF6D14}" srcOrd="5" destOrd="0" presId="urn:microsoft.com/office/officeart/2005/8/layout/list1"/>
    <dgm:cxn modelId="{BD18E23C-77A1-40FD-8A3F-3DC6A02E8E35}" type="presParOf" srcId="{A83C6100-46F4-46C7-ADD3-3C6D40F27838}" destId="{91E1113A-D2E1-40DF-A591-2EA9F6A264B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2EB15-E640-49C2-9992-7ED22B5246A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4360C43-334D-4092-AFE6-29DBE2B7A8E0}">
      <dgm:prSet phldrT="[Texto]"/>
      <dgm:spPr/>
      <dgm:t>
        <a:bodyPr/>
        <a:lstStyle/>
        <a:p>
          <a:r>
            <a:rPr lang="pt-BR" dirty="0" smtClean="0"/>
            <a:t>Excel 2010</a:t>
          </a:r>
          <a:endParaRPr lang="pt-BR" dirty="0"/>
        </a:p>
      </dgm:t>
    </dgm:pt>
    <dgm:pt modelId="{48FAC735-B774-44EA-B53A-11A7D1F00D8E}" type="parTrans" cxnId="{15A2567B-E68A-4638-849E-C625884881D9}">
      <dgm:prSet/>
      <dgm:spPr/>
      <dgm:t>
        <a:bodyPr/>
        <a:lstStyle/>
        <a:p>
          <a:endParaRPr lang="pt-BR"/>
        </a:p>
      </dgm:t>
    </dgm:pt>
    <dgm:pt modelId="{6A5A94EF-4590-445E-8EB5-4BEFD62ADDC2}" type="sibTrans" cxnId="{15A2567B-E68A-4638-849E-C625884881D9}">
      <dgm:prSet/>
      <dgm:spPr/>
      <dgm:t>
        <a:bodyPr/>
        <a:lstStyle/>
        <a:p>
          <a:endParaRPr lang="pt-BR"/>
        </a:p>
      </dgm:t>
    </dgm:pt>
    <dgm:pt modelId="{635F92DB-14CB-4652-9494-6EE79DFF734A}">
      <dgm:prSet phldrT="[Texto]"/>
      <dgm:spPr/>
      <dgm:t>
        <a:bodyPr/>
        <a:lstStyle/>
        <a:p>
          <a:r>
            <a:rPr lang="pt-BR" dirty="0" smtClean="0"/>
            <a:t>Excel 2013</a:t>
          </a:r>
          <a:endParaRPr lang="pt-BR" dirty="0"/>
        </a:p>
      </dgm:t>
    </dgm:pt>
    <dgm:pt modelId="{EF64D92D-947A-4DD4-B970-A221E45F8C05}" type="parTrans" cxnId="{6A8471CB-AA02-4DFE-9BCC-6D44EF754E53}">
      <dgm:prSet/>
      <dgm:spPr/>
      <dgm:t>
        <a:bodyPr/>
        <a:lstStyle/>
        <a:p>
          <a:endParaRPr lang="pt-BR"/>
        </a:p>
      </dgm:t>
    </dgm:pt>
    <dgm:pt modelId="{0DF36169-7D87-44D2-BF57-31ABF3879C8A}" type="sibTrans" cxnId="{6A8471CB-AA02-4DFE-9BCC-6D44EF754E53}">
      <dgm:prSet/>
      <dgm:spPr/>
      <dgm:t>
        <a:bodyPr/>
        <a:lstStyle/>
        <a:p>
          <a:endParaRPr lang="pt-BR"/>
        </a:p>
      </dgm:t>
    </dgm:pt>
    <dgm:pt modelId="{9441B655-52C2-43A3-94EE-3711FA03812A}">
      <dgm:prSet phldrT="[Texto]"/>
      <dgm:spPr/>
      <dgm:t>
        <a:bodyPr/>
        <a:lstStyle/>
        <a:p>
          <a:r>
            <a:rPr lang="pt-BR" dirty="0" smtClean="0"/>
            <a:t>As consultas Power Query podem ser carregadas no Modelo de Dados do Excel (Power </a:t>
          </a:r>
          <a:r>
            <a:rPr lang="pt-BR" dirty="0" err="1" smtClean="0"/>
            <a:t>Pivot</a:t>
          </a:r>
          <a:r>
            <a:rPr lang="pt-BR" dirty="0" smtClean="0"/>
            <a:t>) </a:t>
          </a:r>
          <a:endParaRPr lang="pt-BR" dirty="0"/>
        </a:p>
      </dgm:t>
    </dgm:pt>
    <dgm:pt modelId="{5F07D21B-3614-4885-AF69-8D508A520512}" type="parTrans" cxnId="{DB2F7B95-9817-41CF-BD82-7D31F6AEF6A5}">
      <dgm:prSet/>
      <dgm:spPr/>
      <dgm:t>
        <a:bodyPr/>
        <a:lstStyle/>
        <a:p>
          <a:endParaRPr lang="pt-BR"/>
        </a:p>
      </dgm:t>
    </dgm:pt>
    <dgm:pt modelId="{FC1C66E5-F5A4-4AFD-BDDB-56A218EE50A6}" type="sibTrans" cxnId="{DB2F7B95-9817-41CF-BD82-7D31F6AEF6A5}">
      <dgm:prSet/>
      <dgm:spPr/>
      <dgm:t>
        <a:bodyPr/>
        <a:lstStyle/>
        <a:p>
          <a:endParaRPr lang="pt-BR"/>
        </a:p>
      </dgm:t>
    </dgm:pt>
    <dgm:pt modelId="{3E189AE9-70A9-4D8C-811B-D63526559D1B}">
      <dgm:prSet phldrT="[Texto]"/>
      <dgm:spPr/>
      <dgm:t>
        <a:bodyPr/>
        <a:lstStyle/>
        <a:p>
          <a:r>
            <a:rPr lang="pt-BR" dirty="0" smtClean="0"/>
            <a:t>Não é possível importar uma consulta do Power Query diretamente para o Modelo de Dados do Excel (Power </a:t>
          </a:r>
          <a:r>
            <a:rPr lang="pt-BR" dirty="0" err="1" smtClean="0"/>
            <a:t>Pivot</a:t>
          </a:r>
          <a:r>
            <a:rPr lang="pt-BR" dirty="0" smtClean="0"/>
            <a:t>). Isso tem que ser feito usando uma planilha como repositório intermediário</a:t>
          </a:r>
          <a:endParaRPr lang="pt-BR" dirty="0"/>
        </a:p>
      </dgm:t>
    </dgm:pt>
    <dgm:pt modelId="{CF3FE90B-7B76-40B0-8F57-FE16C6CDCE0F}" type="parTrans" cxnId="{9F2DDEC3-C099-48E6-9FE5-E17CC03B9BC3}">
      <dgm:prSet/>
      <dgm:spPr/>
      <dgm:t>
        <a:bodyPr/>
        <a:lstStyle/>
        <a:p>
          <a:endParaRPr lang="pt-BR"/>
        </a:p>
      </dgm:t>
    </dgm:pt>
    <dgm:pt modelId="{C89F9FCA-A86B-4F91-8FA5-9A9900450D89}" type="sibTrans" cxnId="{9F2DDEC3-C099-48E6-9FE5-E17CC03B9BC3}">
      <dgm:prSet/>
      <dgm:spPr/>
      <dgm:t>
        <a:bodyPr/>
        <a:lstStyle/>
        <a:p>
          <a:endParaRPr lang="pt-BR"/>
        </a:p>
      </dgm:t>
    </dgm:pt>
    <dgm:pt modelId="{1A65B4E7-0EF4-4928-83A0-0F51907BDF87}">
      <dgm:prSet phldrT="[Texto]"/>
      <dgm:spPr/>
      <dgm:t>
        <a:bodyPr/>
        <a:lstStyle/>
        <a:p>
          <a:r>
            <a:rPr lang="pt-BR" dirty="0" smtClean="0"/>
            <a:t>Excel 2016</a:t>
          </a:r>
          <a:endParaRPr lang="pt-BR" dirty="0"/>
        </a:p>
      </dgm:t>
    </dgm:pt>
    <dgm:pt modelId="{C7765D0C-C54B-4593-A6BD-4EACEF03F81C}" type="parTrans" cxnId="{B90CD3F0-1D4A-44C0-BFA2-BFC6E2F838EA}">
      <dgm:prSet/>
      <dgm:spPr/>
      <dgm:t>
        <a:bodyPr/>
        <a:lstStyle/>
        <a:p>
          <a:endParaRPr lang="pt-BR"/>
        </a:p>
      </dgm:t>
    </dgm:pt>
    <dgm:pt modelId="{7DAAD5B6-6F0A-4802-B92D-3373B2DE82F2}" type="sibTrans" cxnId="{B90CD3F0-1D4A-44C0-BFA2-BFC6E2F838EA}">
      <dgm:prSet/>
      <dgm:spPr/>
      <dgm:t>
        <a:bodyPr/>
        <a:lstStyle/>
        <a:p>
          <a:endParaRPr lang="pt-BR"/>
        </a:p>
      </dgm:t>
    </dgm:pt>
    <dgm:pt modelId="{CA84F044-5D61-4AC8-9EA0-14E51732DC79}">
      <dgm:prSet phldrT="[Texto]"/>
      <dgm:spPr/>
      <dgm:t>
        <a:bodyPr/>
        <a:lstStyle/>
        <a:p>
          <a:r>
            <a:rPr lang="pt-BR" dirty="0" smtClean="0"/>
            <a:t>Interface de uso do Power </a:t>
          </a:r>
          <a:r>
            <a:rPr lang="pt-BR" dirty="0" err="1" smtClean="0"/>
            <a:t>Pivot</a:t>
          </a:r>
          <a:r>
            <a:rPr lang="pt-BR" dirty="0" smtClean="0"/>
            <a:t> é mais arcaica</a:t>
          </a:r>
          <a:endParaRPr lang="pt-BR" dirty="0"/>
        </a:p>
      </dgm:t>
    </dgm:pt>
    <dgm:pt modelId="{A703DE26-C7E2-49B7-9950-17BE5CE2D933}" type="parTrans" cxnId="{A10F3CAC-F416-47EC-BEAC-519D27C80853}">
      <dgm:prSet/>
      <dgm:spPr/>
      <dgm:t>
        <a:bodyPr/>
        <a:lstStyle/>
        <a:p>
          <a:endParaRPr lang="pt-BR"/>
        </a:p>
      </dgm:t>
    </dgm:pt>
    <dgm:pt modelId="{215837B5-BA10-4D5B-B16D-39516DA9E7A1}" type="sibTrans" cxnId="{A10F3CAC-F416-47EC-BEAC-519D27C80853}">
      <dgm:prSet/>
      <dgm:spPr/>
      <dgm:t>
        <a:bodyPr/>
        <a:lstStyle/>
        <a:p>
          <a:endParaRPr lang="pt-BR"/>
        </a:p>
      </dgm:t>
    </dgm:pt>
    <dgm:pt modelId="{597DD791-4E8E-4F11-8862-BDB1784FDFF6}">
      <dgm:prSet phldrT="[Texto]"/>
      <dgm:spPr/>
      <dgm:t>
        <a:bodyPr/>
        <a:lstStyle/>
        <a:p>
          <a:r>
            <a:rPr lang="pt-BR" dirty="0" smtClean="0"/>
            <a:t>AINDA não pode ser usado</a:t>
          </a:r>
          <a:endParaRPr lang="pt-BR" dirty="0"/>
        </a:p>
      </dgm:t>
    </dgm:pt>
    <dgm:pt modelId="{A811C413-B68D-4C4D-8ABC-2C99B11E146A}" type="parTrans" cxnId="{8417D162-BAC0-4EC1-B685-E0863DE2EC72}">
      <dgm:prSet/>
      <dgm:spPr/>
      <dgm:t>
        <a:bodyPr/>
        <a:lstStyle/>
        <a:p>
          <a:endParaRPr lang="pt-BR"/>
        </a:p>
      </dgm:t>
    </dgm:pt>
    <dgm:pt modelId="{ECEE35C5-D3C7-4D7B-AE52-4B9A90576B07}" type="sibTrans" cxnId="{8417D162-BAC0-4EC1-B685-E0863DE2EC72}">
      <dgm:prSet/>
      <dgm:spPr/>
      <dgm:t>
        <a:bodyPr/>
        <a:lstStyle/>
        <a:p>
          <a:endParaRPr lang="pt-BR"/>
        </a:p>
      </dgm:t>
    </dgm:pt>
    <dgm:pt modelId="{6665F507-B36A-47B0-953C-63A4AF449A75}">
      <dgm:prSet phldrT="[Texto]"/>
      <dgm:spPr/>
      <dgm:t>
        <a:bodyPr/>
        <a:lstStyle/>
        <a:p>
          <a:r>
            <a:rPr lang="pt-BR" dirty="0" smtClean="0"/>
            <a:t>Power </a:t>
          </a:r>
          <a:r>
            <a:rPr lang="pt-BR" dirty="0" err="1" smtClean="0"/>
            <a:t>Pivot</a:t>
          </a:r>
          <a:r>
            <a:rPr lang="pt-BR" dirty="0" smtClean="0"/>
            <a:t> já vem embutido e a interface é melhor. Tem menos bugs</a:t>
          </a:r>
          <a:endParaRPr lang="pt-BR" dirty="0"/>
        </a:p>
      </dgm:t>
    </dgm:pt>
    <dgm:pt modelId="{1C42300A-A123-4DA7-BC5F-0FD1E361C727}" type="parTrans" cxnId="{F461F477-5387-45C1-AA99-4E3E9F50139A}">
      <dgm:prSet/>
      <dgm:spPr/>
      <dgm:t>
        <a:bodyPr/>
        <a:lstStyle/>
        <a:p>
          <a:endParaRPr lang="pt-BR"/>
        </a:p>
      </dgm:t>
    </dgm:pt>
    <dgm:pt modelId="{47FF6DC2-20C2-4072-B7D0-F294974EC238}" type="sibTrans" cxnId="{F461F477-5387-45C1-AA99-4E3E9F50139A}">
      <dgm:prSet/>
      <dgm:spPr/>
      <dgm:t>
        <a:bodyPr/>
        <a:lstStyle/>
        <a:p>
          <a:endParaRPr lang="pt-BR"/>
        </a:p>
      </dgm:t>
    </dgm:pt>
    <dgm:pt modelId="{ACC81770-4A46-4D86-BF99-CF5119961DAD}">
      <dgm:prSet phldrT="[Texto]"/>
      <dgm:spPr/>
      <dgm:t>
        <a:bodyPr/>
        <a:lstStyle/>
        <a:p>
          <a:r>
            <a:rPr lang="pt-BR" dirty="0" smtClean="0"/>
            <a:t>Power Query foi para o item de menu “Dados”</a:t>
          </a:r>
          <a:endParaRPr lang="pt-BR" dirty="0"/>
        </a:p>
      </dgm:t>
    </dgm:pt>
    <dgm:pt modelId="{0DDCF8E7-2A34-4A62-8AFA-B192FA5C7731}" type="parTrans" cxnId="{C5D4B7C3-21A5-4C54-AE1D-9D95DAD9A1DE}">
      <dgm:prSet/>
      <dgm:spPr/>
      <dgm:t>
        <a:bodyPr/>
        <a:lstStyle/>
        <a:p>
          <a:endParaRPr lang="pt-BR"/>
        </a:p>
      </dgm:t>
    </dgm:pt>
    <dgm:pt modelId="{306FFB61-8D30-4D83-B6EB-F70EF639F249}" type="sibTrans" cxnId="{C5D4B7C3-21A5-4C54-AE1D-9D95DAD9A1DE}">
      <dgm:prSet/>
      <dgm:spPr/>
      <dgm:t>
        <a:bodyPr/>
        <a:lstStyle/>
        <a:p>
          <a:endParaRPr lang="pt-BR"/>
        </a:p>
      </dgm:t>
    </dgm:pt>
    <dgm:pt modelId="{A4B1A4BE-F6DD-4BB2-936E-A0AFE89427B9}">
      <dgm:prSet phldrT="[Texto]"/>
      <dgm:spPr/>
      <dgm:t>
        <a:bodyPr/>
        <a:lstStyle/>
        <a:p>
          <a:endParaRPr lang="pt-BR" dirty="0"/>
        </a:p>
      </dgm:t>
    </dgm:pt>
    <dgm:pt modelId="{5555286F-DAA7-4A0E-85B1-DF503D49FE72}" type="parTrans" cxnId="{8EC3036E-C63A-4C65-8D4E-0F8841885B06}">
      <dgm:prSet/>
      <dgm:spPr/>
      <dgm:t>
        <a:bodyPr/>
        <a:lstStyle/>
        <a:p>
          <a:endParaRPr lang="pt-BR"/>
        </a:p>
      </dgm:t>
    </dgm:pt>
    <dgm:pt modelId="{9732DD03-28E4-4E29-9120-AC3D668DDF19}" type="sibTrans" cxnId="{8EC3036E-C63A-4C65-8D4E-0F8841885B06}">
      <dgm:prSet/>
      <dgm:spPr/>
      <dgm:t>
        <a:bodyPr/>
        <a:lstStyle/>
        <a:p>
          <a:endParaRPr lang="pt-BR"/>
        </a:p>
      </dgm:t>
    </dgm:pt>
    <dgm:pt modelId="{1AD62993-B452-4FD2-8566-A0522CD8C2FC}">
      <dgm:prSet phldrT="[Texto]"/>
      <dgm:spPr/>
      <dgm:t>
        <a:bodyPr/>
        <a:lstStyle/>
        <a:p>
          <a:r>
            <a:rPr lang="pt-BR" dirty="0" smtClean="0"/>
            <a:t>Melhor usabilidade do Power </a:t>
          </a:r>
          <a:r>
            <a:rPr lang="pt-BR" dirty="0" err="1" smtClean="0"/>
            <a:t>Pivot</a:t>
          </a:r>
          <a:r>
            <a:rPr lang="pt-BR" dirty="0" smtClean="0"/>
            <a:t> (</a:t>
          </a:r>
          <a:r>
            <a:rPr lang="pt-BR" dirty="0" err="1" smtClean="0"/>
            <a:t>autocomplete</a:t>
          </a:r>
          <a:r>
            <a:rPr lang="pt-BR" dirty="0" smtClean="0"/>
            <a:t> mais funcional)</a:t>
          </a:r>
          <a:endParaRPr lang="pt-BR" dirty="0"/>
        </a:p>
      </dgm:t>
    </dgm:pt>
    <dgm:pt modelId="{89B7A55D-21D2-4539-BA3B-18AC9882B4BC}" type="parTrans" cxnId="{74BAD8A4-3297-40C1-9B97-22651B5054EA}">
      <dgm:prSet/>
      <dgm:spPr/>
      <dgm:t>
        <a:bodyPr/>
        <a:lstStyle/>
        <a:p>
          <a:endParaRPr lang="pt-BR"/>
        </a:p>
      </dgm:t>
    </dgm:pt>
    <dgm:pt modelId="{51D5320E-D968-410E-AAC5-26849A2B3DEE}" type="sibTrans" cxnId="{74BAD8A4-3297-40C1-9B97-22651B5054EA}">
      <dgm:prSet/>
      <dgm:spPr/>
      <dgm:t>
        <a:bodyPr/>
        <a:lstStyle/>
        <a:p>
          <a:endParaRPr lang="pt-BR"/>
        </a:p>
      </dgm:t>
    </dgm:pt>
    <dgm:pt modelId="{2AF7B541-2237-41F8-818F-F8F87CE0F3D7}">
      <dgm:prSet phldrT="[Texto]"/>
      <dgm:spPr/>
      <dgm:t>
        <a:bodyPr/>
        <a:lstStyle/>
        <a:p>
          <a:r>
            <a:rPr lang="pt-BR" dirty="0" smtClean="0"/>
            <a:t>Funcionalidade de procura de métricas pelo nome para adição à tabela Dinâmica</a:t>
          </a:r>
          <a:endParaRPr lang="pt-BR" dirty="0"/>
        </a:p>
      </dgm:t>
    </dgm:pt>
    <dgm:pt modelId="{1BED34CB-E0F3-49D4-83A8-2E7C6C8D0114}" type="parTrans" cxnId="{096AB9AB-4379-4BB1-94F8-CF64B42B557D}">
      <dgm:prSet/>
      <dgm:spPr/>
      <dgm:t>
        <a:bodyPr/>
        <a:lstStyle/>
        <a:p>
          <a:endParaRPr lang="pt-BR"/>
        </a:p>
      </dgm:t>
    </dgm:pt>
    <dgm:pt modelId="{B6D7A013-831A-4383-AF25-C95F656C4422}" type="sibTrans" cxnId="{096AB9AB-4379-4BB1-94F8-CF64B42B557D}">
      <dgm:prSet/>
      <dgm:spPr/>
      <dgm:t>
        <a:bodyPr/>
        <a:lstStyle/>
        <a:p>
          <a:endParaRPr lang="pt-BR"/>
        </a:p>
      </dgm:t>
    </dgm:pt>
    <dgm:pt modelId="{346E0EDC-1C1E-4786-BD22-0FA088F28B0F}">
      <dgm:prSet phldrT="[Texto]"/>
      <dgm:spPr/>
      <dgm:t>
        <a:bodyPr/>
        <a:lstStyle/>
        <a:p>
          <a:r>
            <a:rPr lang="pt-BR" dirty="0" smtClean="0"/>
            <a:t>Novas funções DAX como </a:t>
          </a:r>
          <a:r>
            <a:rPr lang="pt-BR" dirty="0" err="1" smtClean="0"/>
            <a:t>Produtório</a:t>
          </a:r>
          <a:r>
            <a:rPr lang="pt-BR" dirty="0" smtClean="0"/>
            <a:t> (até o 2013 é necessário usar LOG)</a:t>
          </a:r>
          <a:endParaRPr lang="pt-BR" dirty="0"/>
        </a:p>
      </dgm:t>
    </dgm:pt>
    <dgm:pt modelId="{4817BD05-FD11-4FE5-A8A3-30CEAFF6B5A6}" type="parTrans" cxnId="{9B7A759F-6253-433B-8A84-B5F99FD72DCD}">
      <dgm:prSet/>
      <dgm:spPr/>
      <dgm:t>
        <a:bodyPr/>
        <a:lstStyle/>
        <a:p>
          <a:endParaRPr lang="pt-BR"/>
        </a:p>
      </dgm:t>
    </dgm:pt>
    <dgm:pt modelId="{2E3E0E8F-3F48-4F2E-96A6-97145986A2CF}" type="sibTrans" cxnId="{9B7A759F-6253-433B-8A84-B5F99FD72DCD}">
      <dgm:prSet/>
      <dgm:spPr/>
      <dgm:t>
        <a:bodyPr/>
        <a:lstStyle/>
        <a:p>
          <a:endParaRPr lang="pt-BR"/>
        </a:p>
      </dgm:t>
    </dgm:pt>
    <dgm:pt modelId="{644C5695-09F0-4B13-94D8-9735D525B5F8}">
      <dgm:prSet phldrT="[Texto]"/>
      <dgm:spPr/>
      <dgm:t>
        <a:bodyPr/>
        <a:lstStyle/>
        <a:p>
          <a:r>
            <a:rPr lang="pt-BR" dirty="0" smtClean="0"/>
            <a:t>Novos gráficos, como Histograma e Box </a:t>
          </a:r>
          <a:r>
            <a:rPr lang="pt-BR" dirty="0" err="1" smtClean="0"/>
            <a:t>and</a:t>
          </a:r>
          <a:r>
            <a:rPr lang="pt-BR" dirty="0" smtClean="0"/>
            <a:t> </a:t>
          </a:r>
          <a:r>
            <a:rPr lang="pt-BR" dirty="0" err="1" smtClean="0"/>
            <a:t>Whiskers</a:t>
          </a:r>
          <a:endParaRPr lang="pt-BR" dirty="0"/>
        </a:p>
      </dgm:t>
    </dgm:pt>
    <dgm:pt modelId="{52ECDB37-B14D-43F3-958C-203912D803F4}" type="parTrans" cxnId="{55C06705-3B2F-4E1C-ABE1-E4417E7B11F5}">
      <dgm:prSet/>
      <dgm:spPr/>
      <dgm:t>
        <a:bodyPr/>
        <a:lstStyle/>
        <a:p>
          <a:endParaRPr lang="pt-BR"/>
        </a:p>
      </dgm:t>
    </dgm:pt>
    <dgm:pt modelId="{A73EE1DA-4EEA-4226-81D1-70396316973A}" type="sibTrans" cxnId="{55C06705-3B2F-4E1C-ABE1-E4417E7B11F5}">
      <dgm:prSet/>
      <dgm:spPr/>
      <dgm:t>
        <a:bodyPr/>
        <a:lstStyle/>
        <a:p>
          <a:endParaRPr lang="pt-BR"/>
        </a:p>
      </dgm:t>
    </dgm:pt>
    <dgm:pt modelId="{A83C6100-46F4-46C7-ADD3-3C6D40F27838}" type="pres">
      <dgm:prSet presAssocID="{81E2EB15-E640-49C2-9992-7ED22B5246A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3941A2F-59CE-4701-8E98-4A975151157F}" type="pres">
      <dgm:prSet presAssocID="{84360C43-334D-4092-AFE6-29DBE2B7A8E0}" presName="parentLin" presStyleCnt="0"/>
      <dgm:spPr/>
    </dgm:pt>
    <dgm:pt modelId="{9AE9B784-DB8A-4284-9194-B887726C7C9E}" type="pres">
      <dgm:prSet presAssocID="{84360C43-334D-4092-AFE6-29DBE2B7A8E0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F97EEF2C-0D23-49F6-B98E-42DB8049355C}" type="pres">
      <dgm:prSet presAssocID="{84360C43-334D-4092-AFE6-29DBE2B7A8E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8DC39D-6D3D-4915-A08A-8ADEA53A5639}" type="pres">
      <dgm:prSet presAssocID="{84360C43-334D-4092-AFE6-29DBE2B7A8E0}" presName="negativeSpace" presStyleCnt="0"/>
      <dgm:spPr/>
    </dgm:pt>
    <dgm:pt modelId="{9971EBC4-0397-455A-90C5-0E757E0B36C2}" type="pres">
      <dgm:prSet presAssocID="{84360C43-334D-4092-AFE6-29DBE2B7A8E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CCD849-4A04-45B1-A1AD-9F9D50E90F6A}" type="pres">
      <dgm:prSet presAssocID="{6A5A94EF-4590-445E-8EB5-4BEFD62ADDC2}" presName="spaceBetweenRectangles" presStyleCnt="0"/>
      <dgm:spPr/>
    </dgm:pt>
    <dgm:pt modelId="{357FFF1B-16FA-4630-8F27-1F1C8BC33BB2}" type="pres">
      <dgm:prSet presAssocID="{635F92DB-14CB-4652-9494-6EE79DFF734A}" presName="parentLin" presStyleCnt="0"/>
      <dgm:spPr/>
    </dgm:pt>
    <dgm:pt modelId="{4FE417B2-F0DB-49EE-8154-0CEC424A870B}" type="pres">
      <dgm:prSet presAssocID="{635F92DB-14CB-4652-9494-6EE79DFF734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8B4F55F8-0EFF-42CF-AB21-4726FD5752CC}" type="pres">
      <dgm:prSet presAssocID="{635F92DB-14CB-4652-9494-6EE79DFF734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8C772D-E213-432D-B1CD-91FEA2BF6D14}" type="pres">
      <dgm:prSet presAssocID="{635F92DB-14CB-4652-9494-6EE79DFF734A}" presName="negativeSpace" presStyleCnt="0"/>
      <dgm:spPr/>
    </dgm:pt>
    <dgm:pt modelId="{91E1113A-D2E1-40DF-A591-2EA9F6A264B7}" type="pres">
      <dgm:prSet presAssocID="{635F92DB-14CB-4652-9494-6EE79DFF734A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6EAB64C-5DD4-475D-AC79-AFBB373D7DBE}" type="pres">
      <dgm:prSet presAssocID="{0DF36169-7D87-44D2-BF57-31ABF3879C8A}" presName="spaceBetweenRectangles" presStyleCnt="0"/>
      <dgm:spPr/>
    </dgm:pt>
    <dgm:pt modelId="{D53A2FAF-2602-4E28-A73E-93A323B7039E}" type="pres">
      <dgm:prSet presAssocID="{1A65B4E7-0EF4-4928-83A0-0F51907BDF87}" presName="parentLin" presStyleCnt="0"/>
      <dgm:spPr/>
    </dgm:pt>
    <dgm:pt modelId="{BFC8FAC0-6719-4332-AB63-E5A47505FE25}" type="pres">
      <dgm:prSet presAssocID="{1A65B4E7-0EF4-4928-83A0-0F51907BDF87}" presName="parentLeftMargin" presStyleLbl="node1" presStyleIdx="1" presStyleCnt="3"/>
      <dgm:spPr/>
      <dgm:t>
        <a:bodyPr/>
        <a:lstStyle/>
        <a:p>
          <a:endParaRPr lang="pt-BR"/>
        </a:p>
      </dgm:t>
    </dgm:pt>
    <dgm:pt modelId="{BB544B20-31ED-45B6-9F0E-4D1ADCB00DA8}" type="pres">
      <dgm:prSet presAssocID="{1A65B4E7-0EF4-4928-83A0-0F51907BDF8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E59E50-6B13-4999-8D83-6B77F6D0A485}" type="pres">
      <dgm:prSet presAssocID="{1A65B4E7-0EF4-4928-83A0-0F51907BDF87}" presName="negativeSpace" presStyleCnt="0"/>
      <dgm:spPr/>
    </dgm:pt>
    <dgm:pt modelId="{4B3E539D-A106-4913-8868-5E5C76D37AE9}" type="pres">
      <dgm:prSet presAssocID="{1A65B4E7-0EF4-4928-83A0-0F51907BDF8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5C06705-3B2F-4E1C-ABE1-E4417E7B11F5}" srcId="{1A65B4E7-0EF4-4928-83A0-0F51907BDF87}" destId="{644C5695-09F0-4B13-94D8-9735D525B5F8}" srcOrd="5" destOrd="0" parTransId="{52ECDB37-B14D-43F3-958C-203912D803F4}" sibTransId="{A73EE1DA-4EEA-4226-81D1-70396316973A}"/>
    <dgm:cxn modelId="{E5580D61-B0AA-4566-A1D3-2FC6BDDFF76A}" type="presOf" srcId="{6665F507-B36A-47B0-953C-63A4AF449A75}" destId="{91E1113A-D2E1-40DF-A591-2EA9F6A264B7}" srcOrd="0" destOrd="1" presId="urn:microsoft.com/office/officeart/2005/8/layout/list1"/>
    <dgm:cxn modelId="{AB7EB2E6-40FE-401F-9A14-36CDF3783E82}" type="presOf" srcId="{644C5695-09F0-4B13-94D8-9735D525B5F8}" destId="{4B3E539D-A106-4913-8868-5E5C76D37AE9}" srcOrd="0" destOrd="5" presId="urn:microsoft.com/office/officeart/2005/8/layout/list1"/>
    <dgm:cxn modelId="{88545310-1A29-4D7E-93CC-E143D3D33476}" type="presOf" srcId="{346E0EDC-1C1E-4786-BD22-0FA088F28B0F}" destId="{4B3E539D-A106-4913-8868-5E5C76D37AE9}" srcOrd="0" destOrd="4" presId="urn:microsoft.com/office/officeart/2005/8/layout/list1"/>
    <dgm:cxn modelId="{70F03A65-4994-4909-9143-CF1E33041433}" type="presOf" srcId="{3E189AE9-70A9-4D8C-811B-D63526559D1B}" destId="{9971EBC4-0397-455A-90C5-0E757E0B36C2}" srcOrd="0" destOrd="0" presId="urn:microsoft.com/office/officeart/2005/8/layout/list1"/>
    <dgm:cxn modelId="{7E007C0F-5833-4A96-B6C9-5FB3368F6746}" type="presOf" srcId="{ACC81770-4A46-4D86-BF99-CF5119961DAD}" destId="{4B3E539D-A106-4913-8868-5E5C76D37AE9}" srcOrd="0" destOrd="1" presId="urn:microsoft.com/office/officeart/2005/8/layout/list1"/>
    <dgm:cxn modelId="{096AB9AB-4379-4BB1-94F8-CF64B42B557D}" srcId="{1A65B4E7-0EF4-4928-83A0-0F51907BDF87}" destId="{2AF7B541-2237-41F8-818F-F8F87CE0F3D7}" srcOrd="3" destOrd="0" parTransId="{1BED34CB-E0F3-49D4-83A8-2E7C6C8D0114}" sibTransId="{B6D7A013-831A-4383-AF25-C95F656C4422}"/>
    <dgm:cxn modelId="{206D48D0-0913-476E-AE0F-66FD6A4A9274}" type="presOf" srcId="{635F92DB-14CB-4652-9494-6EE79DFF734A}" destId="{4FE417B2-F0DB-49EE-8154-0CEC424A870B}" srcOrd="0" destOrd="0" presId="urn:microsoft.com/office/officeart/2005/8/layout/list1"/>
    <dgm:cxn modelId="{6A4B29C2-7C1D-41D9-8FD4-233BA299A247}" type="presOf" srcId="{81E2EB15-E640-49C2-9992-7ED22B5246AD}" destId="{A83C6100-46F4-46C7-ADD3-3C6D40F27838}" srcOrd="0" destOrd="0" presId="urn:microsoft.com/office/officeart/2005/8/layout/list1"/>
    <dgm:cxn modelId="{0A6646F9-FDFF-48A1-9AA9-046AE5A0DEF1}" type="presOf" srcId="{1AD62993-B452-4FD2-8566-A0522CD8C2FC}" destId="{4B3E539D-A106-4913-8868-5E5C76D37AE9}" srcOrd="0" destOrd="2" presId="urn:microsoft.com/office/officeart/2005/8/layout/list1"/>
    <dgm:cxn modelId="{67CE3CE4-2FDF-4D61-B1EB-901B5E0DAD1A}" type="presOf" srcId="{2AF7B541-2237-41F8-818F-F8F87CE0F3D7}" destId="{4B3E539D-A106-4913-8868-5E5C76D37AE9}" srcOrd="0" destOrd="3" presId="urn:microsoft.com/office/officeart/2005/8/layout/list1"/>
    <dgm:cxn modelId="{318BBB5A-DDF4-4046-A7B4-9272118A9FBB}" type="presOf" srcId="{1A65B4E7-0EF4-4928-83A0-0F51907BDF87}" destId="{BFC8FAC0-6719-4332-AB63-E5A47505FE25}" srcOrd="0" destOrd="0" presId="urn:microsoft.com/office/officeart/2005/8/layout/list1"/>
    <dgm:cxn modelId="{6A8471CB-AA02-4DFE-9BCC-6D44EF754E53}" srcId="{81E2EB15-E640-49C2-9992-7ED22B5246AD}" destId="{635F92DB-14CB-4652-9494-6EE79DFF734A}" srcOrd="1" destOrd="0" parTransId="{EF64D92D-947A-4DD4-B970-A221E45F8C05}" sibTransId="{0DF36169-7D87-44D2-BF57-31ABF3879C8A}"/>
    <dgm:cxn modelId="{C5D4B7C3-21A5-4C54-AE1D-9D95DAD9A1DE}" srcId="{1A65B4E7-0EF4-4928-83A0-0F51907BDF87}" destId="{ACC81770-4A46-4D86-BF99-CF5119961DAD}" srcOrd="1" destOrd="0" parTransId="{0DDCF8E7-2A34-4A62-8AFA-B192FA5C7731}" sibTransId="{306FFB61-8D30-4D83-B6EB-F70EF639F249}"/>
    <dgm:cxn modelId="{DB2F7B95-9817-41CF-BD82-7D31F6AEF6A5}" srcId="{635F92DB-14CB-4652-9494-6EE79DFF734A}" destId="{9441B655-52C2-43A3-94EE-3711FA03812A}" srcOrd="0" destOrd="0" parTransId="{5F07D21B-3614-4885-AF69-8D508A520512}" sibTransId="{FC1C66E5-F5A4-4AFD-BDDB-56A218EE50A6}"/>
    <dgm:cxn modelId="{2EA0CFCA-B1A9-40BC-AF46-7DFE1B97ED12}" type="presOf" srcId="{84360C43-334D-4092-AFE6-29DBE2B7A8E0}" destId="{F97EEF2C-0D23-49F6-B98E-42DB8049355C}" srcOrd="1" destOrd="0" presId="urn:microsoft.com/office/officeart/2005/8/layout/list1"/>
    <dgm:cxn modelId="{8EC3036E-C63A-4C65-8D4E-0F8841885B06}" srcId="{1A65B4E7-0EF4-4928-83A0-0F51907BDF87}" destId="{A4B1A4BE-F6DD-4BB2-936E-A0AFE89427B9}" srcOrd="6" destOrd="0" parTransId="{5555286F-DAA7-4A0E-85B1-DF503D49FE72}" sibTransId="{9732DD03-28E4-4E29-9120-AC3D668DDF19}"/>
    <dgm:cxn modelId="{A837B7E5-FF45-4A79-9D9B-40133A1645DC}" type="presOf" srcId="{1A65B4E7-0EF4-4928-83A0-0F51907BDF87}" destId="{BB544B20-31ED-45B6-9F0E-4D1ADCB00DA8}" srcOrd="1" destOrd="0" presId="urn:microsoft.com/office/officeart/2005/8/layout/list1"/>
    <dgm:cxn modelId="{E9604A21-7DFC-422A-9791-281DFEA759F2}" type="presOf" srcId="{CA84F044-5D61-4AC8-9EA0-14E51732DC79}" destId="{9971EBC4-0397-455A-90C5-0E757E0B36C2}" srcOrd="0" destOrd="1" presId="urn:microsoft.com/office/officeart/2005/8/layout/list1"/>
    <dgm:cxn modelId="{A3A40AB5-8C09-47A3-8CE2-BA0AB6EE93B1}" type="presOf" srcId="{9441B655-52C2-43A3-94EE-3711FA03812A}" destId="{91E1113A-D2E1-40DF-A591-2EA9F6A264B7}" srcOrd="0" destOrd="0" presId="urn:microsoft.com/office/officeart/2005/8/layout/list1"/>
    <dgm:cxn modelId="{74BAD8A4-3297-40C1-9B97-22651B5054EA}" srcId="{1A65B4E7-0EF4-4928-83A0-0F51907BDF87}" destId="{1AD62993-B452-4FD2-8566-A0522CD8C2FC}" srcOrd="2" destOrd="0" parTransId="{89B7A55D-21D2-4539-BA3B-18AC9882B4BC}" sibTransId="{51D5320E-D968-410E-AAC5-26849A2B3DEE}"/>
    <dgm:cxn modelId="{8417D162-BAC0-4EC1-B685-E0863DE2EC72}" srcId="{1A65B4E7-0EF4-4928-83A0-0F51907BDF87}" destId="{597DD791-4E8E-4F11-8862-BDB1784FDFF6}" srcOrd="0" destOrd="0" parTransId="{A811C413-B68D-4C4D-8ABC-2C99B11E146A}" sibTransId="{ECEE35C5-D3C7-4D7B-AE52-4B9A90576B07}"/>
    <dgm:cxn modelId="{6D069BBA-AF5A-4F47-987B-481A1F419AD7}" type="presOf" srcId="{84360C43-334D-4092-AFE6-29DBE2B7A8E0}" destId="{9AE9B784-DB8A-4284-9194-B887726C7C9E}" srcOrd="0" destOrd="0" presId="urn:microsoft.com/office/officeart/2005/8/layout/list1"/>
    <dgm:cxn modelId="{B90CD3F0-1D4A-44C0-BFA2-BFC6E2F838EA}" srcId="{81E2EB15-E640-49C2-9992-7ED22B5246AD}" destId="{1A65B4E7-0EF4-4928-83A0-0F51907BDF87}" srcOrd="2" destOrd="0" parTransId="{C7765D0C-C54B-4593-A6BD-4EACEF03F81C}" sibTransId="{7DAAD5B6-6F0A-4802-B92D-3373B2DE82F2}"/>
    <dgm:cxn modelId="{15A2567B-E68A-4638-849E-C625884881D9}" srcId="{81E2EB15-E640-49C2-9992-7ED22B5246AD}" destId="{84360C43-334D-4092-AFE6-29DBE2B7A8E0}" srcOrd="0" destOrd="0" parTransId="{48FAC735-B774-44EA-B53A-11A7D1F00D8E}" sibTransId="{6A5A94EF-4590-445E-8EB5-4BEFD62ADDC2}"/>
    <dgm:cxn modelId="{4D76C0BD-DF97-4667-B71A-C036AB5E367B}" type="presOf" srcId="{A4B1A4BE-F6DD-4BB2-936E-A0AFE89427B9}" destId="{4B3E539D-A106-4913-8868-5E5C76D37AE9}" srcOrd="0" destOrd="6" presId="urn:microsoft.com/office/officeart/2005/8/layout/list1"/>
    <dgm:cxn modelId="{4FEFBEDE-34DD-4CA4-985A-458F9A50B906}" type="presOf" srcId="{597DD791-4E8E-4F11-8862-BDB1784FDFF6}" destId="{4B3E539D-A106-4913-8868-5E5C76D37AE9}" srcOrd="0" destOrd="0" presId="urn:microsoft.com/office/officeart/2005/8/layout/list1"/>
    <dgm:cxn modelId="{F461F477-5387-45C1-AA99-4E3E9F50139A}" srcId="{635F92DB-14CB-4652-9494-6EE79DFF734A}" destId="{6665F507-B36A-47B0-953C-63A4AF449A75}" srcOrd="1" destOrd="0" parTransId="{1C42300A-A123-4DA7-BC5F-0FD1E361C727}" sibTransId="{47FF6DC2-20C2-4072-B7D0-F294974EC238}"/>
    <dgm:cxn modelId="{9B7A759F-6253-433B-8A84-B5F99FD72DCD}" srcId="{1A65B4E7-0EF4-4928-83A0-0F51907BDF87}" destId="{346E0EDC-1C1E-4786-BD22-0FA088F28B0F}" srcOrd="4" destOrd="0" parTransId="{4817BD05-FD11-4FE5-A8A3-30CEAFF6B5A6}" sibTransId="{2E3E0E8F-3F48-4F2E-96A6-97145986A2CF}"/>
    <dgm:cxn modelId="{A10F3CAC-F416-47EC-BEAC-519D27C80853}" srcId="{84360C43-334D-4092-AFE6-29DBE2B7A8E0}" destId="{CA84F044-5D61-4AC8-9EA0-14E51732DC79}" srcOrd="1" destOrd="0" parTransId="{A703DE26-C7E2-49B7-9950-17BE5CE2D933}" sibTransId="{215837B5-BA10-4D5B-B16D-39516DA9E7A1}"/>
    <dgm:cxn modelId="{434CF838-8592-4F2F-9574-9075B2627B20}" type="presOf" srcId="{635F92DB-14CB-4652-9494-6EE79DFF734A}" destId="{8B4F55F8-0EFF-42CF-AB21-4726FD5752CC}" srcOrd="1" destOrd="0" presId="urn:microsoft.com/office/officeart/2005/8/layout/list1"/>
    <dgm:cxn modelId="{9F2DDEC3-C099-48E6-9FE5-E17CC03B9BC3}" srcId="{84360C43-334D-4092-AFE6-29DBE2B7A8E0}" destId="{3E189AE9-70A9-4D8C-811B-D63526559D1B}" srcOrd="0" destOrd="0" parTransId="{CF3FE90B-7B76-40B0-8F57-FE16C6CDCE0F}" sibTransId="{C89F9FCA-A86B-4F91-8FA5-9A9900450D89}"/>
    <dgm:cxn modelId="{6587B440-D2DC-4DA9-B9A5-45F0102A967D}" type="presParOf" srcId="{A83C6100-46F4-46C7-ADD3-3C6D40F27838}" destId="{A3941A2F-59CE-4701-8E98-4A975151157F}" srcOrd="0" destOrd="0" presId="urn:microsoft.com/office/officeart/2005/8/layout/list1"/>
    <dgm:cxn modelId="{A5DEAEA0-360F-43CA-9F6A-3F7E9F0430C7}" type="presParOf" srcId="{A3941A2F-59CE-4701-8E98-4A975151157F}" destId="{9AE9B784-DB8A-4284-9194-B887726C7C9E}" srcOrd="0" destOrd="0" presId="urn:microsoft.com/office/officeart/2005/8/layout/list1"/>
    <dgm:cxn modelId="{3AD2B4E8-4F11-40D1-A9C2-F7FD50697BBA}" type="presParOf" srcId="{A3941A2F-59CE-4701-8E98-4A975151157F}" destId="{F97EEF2C-0D23-49F6-B98E-42DB8049355C}" srcOrd="1" destOrd="0" presId="urn:microsoft.com/office/officeart/2005/8/layout/list1"/>
    <dgm:cxn modelId="{75EAA357-DBDE-441F-A347-FDC7025D4822}" type="presParOf" srcId="{A83C6100-46F4-46C7-ADD3-3C6D40F27838}" destId="{2C8DC39D-6D3D-4915-A08A-8ADEA53A5639}" srcOrd="1" destOrd="0" presId="urn:microsoft.com/office/officeart/2005/8/layout/list1"/>
    <dgm:cxn modelId="{6E53DB9C-83AC-4D84-8717-A4F4EB5CD0DB}" type="presParOf" srcId="{A83C6100-46F4-46C7-ADD3-3C6D40F27838}" destId="{9971EBC4-0397-455A-90C5-0E757E0B36C2}" srcOrd="2" destOrd="0" presId="urn:microsoft.com/office/officeart/2005/8/layout/list1"/>
    <dgm:cxn modelId="{18F1AC02-359E-45F7-8907-F108946E304D}" type="presParOf" srcId="{A83C6100-46F4-46C7-ADD3-3C6D40F27838}" destId="{9CCCD849-4A04-45B1-A1AD-9F9D50E90F6A}" srcOrd="3" destOrd="0" presId="urn:microsoft.com/office/officeart/2005/8/layout/list1"/>
    <dgm:cxn modelId="{E1696F7C-E104-4092-98AB-832EEF27358A}" type="presParOf" srcId="{A83C6100-46F4-46C7-ADD3-3C6D40F27838}" destId="{357FFF1B-16FA-4630-8F27-1F1C8BC33BB2}" srcOrd="4" destOrd="0" presId="urn:microsoft.com/office/officeart/2005/8/layout/list1"/>
    <dgm:cxn modelId="{D27D9CCF-5965-4687-9DCD-D6DC84D8B482}" type="presParOf" srcId="{357FFF1B-16FA-4630-8F27-1F1C8BC33BB2}" destId="{4FE417B2-F0DB-49EE-8154-0CEC424A870B}" srcOrd="0" destOrd="0" presId="urn:microsoft.com/office/officeart/2005/8/layout/list1"/>
    <dgm:cxn modelId="{8D285C62-53CD-4DA2-B05E-377F8264C587}" type="presParOf" srcId="{357FFF1B-16FA-4630-8F27-1F1C8BC33BB2}" destId="{8B4F55F8-0EFF-42CF-AB21-4726FD5752CC}" srcOrd="1" destOrd="0" presId="urn:microsoft.com/office/officeart/2005/8/layout/list1"/>
    <dgm:cxn modelId="{76CCB042-DC24-4C0A-962F-9C82ED0CA58C}" type="presParOf" srcId="{A83C6100-46F4-46C7-ADD3-3C6D40F27838}" destId="{9C8C772D-E213-432D-B1CD-91FEA2BF6D14}" srcOrd="5" destOrd="0" presId="urn:microsoft.com/office/officeart/2005/8/layout/list1"/>
    <dgm:cxn modelId="{3B8163EA-DE1C-48FB-829B-C844EF1F4CC5}" type="presParOf" srcId="{A83C6100-46F4-46C7-ADD3-3C6D40F27838}" destId="{91E1113A-D2E1-40DF-A591-2EA9F6A264B7}" srcOrd="6" destOrd="0" presId="urn:microsoft.com/office/officeart/2005/8/layout/list1"/>
    <dgm:cxn modelId="{31D623EC-3CBF-480B-8CA1-5EFD618DD2D1}" type="presParOf" srcId="{A83C6100-46F4-46C7-ADD3-3C6D40F27838}" destId="{96EAB64C-5DD4-475D-AC79-AFBB373D7DBE}" srcOrd="7" destOrd="0" presId="urn:microsoft.com/office/officeart/2005/8/layout/list1"/>
    <dgm:cxn modelId="{A82F7678-5676-4CF7-B265-91C25FA4209C}" type="presParOf" srcId="{A83C6100-46F4-46C7-ADD3-3C6D40F27838}" destId="{D53A2FAF-2602-4E28-A73E-93A323B7039E}" srcOrd="8" destOrd="0" presId="urn:microsoft.com/office/officeart/2005/8/layout/list1"/>
    <dgm:cxn modelId="{41212448-5F65-4BD8-B7B2-DF1344F3E078}" type="presParOf" srcId="{D53A2FAF-2602-4E28-A73E-93A323B7039E}" destId="{BFC8FAC0-6719-4332-AB63-E5A47505FE25}" srcOrd="0" destOrd="0" presId="urn:microsoft.com/office/officeart/2005/8/layout/list1"/>
    <dgm:cxn modelId="{B20EDA8E-918E-4F21-A8A2-6A528AEA246B}" type="presParOf" srcId="{D53A2FAF-2602-4E28-A73E-93A323B7039E}" destId="{BB544B20-31ED-45B6-9F0E-4D1ADCB00DA8}" srcOrd="1" destOrd="0" presId="urn:microsoft.com/office/officeart/2005/8/layout/list1"/>
    <dgm:cxn modelId="{D682CBBC-3225-4925-BEBD-E204ABA3F6A6}" type="presParOf" srcId="{A83C6100-46F4-46C7-ADD3-3C6D40F27838}" destId="{C1E59E50-6B13-4999-8D83-6B77F6D0A485}" srcOrd="9" destOrd="0" presId="urn:microsoft.com/office/officeart/2005/8/layout/list1"/>
    <dgm:cxn modelId="{F9AE4E86-55AD-4338-9DEE-F114457B327A}" type="presParOf" srcId="{A83C6100-46F4-46C7-ADD3-3C6D40F27838}" destId="{4B3E539D-A106-4913-8868-5E5C76D37A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CC8F3D-D28E-4AE2-A812-262A900C1E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7D5DAF5-9532-481B-AC22-CB0DBDB9C4CF}">
      <dgm:prSet phldrT="[Texto]"/>
      <dgm:spPr/>
      <dgm:t>
        <a:bodyPr/>
        <a:lstStyle/>
        <a:p>
          <a:r>
            <a:rPr lang="pt-BR" dirty="0" smtClean="0"/>
            <a:t>.</a:t>
          </a:r>
          <a:r>
            <a:rPr lang="pt-BR" dirty="0" err="1" smtClean="0"/>
            <a:t>xls</a:t>
          </a:r>
          <a:endParaRPr lang="pt-BR" dirty="0"/>
        </a:p>
      </dgm:t>
    </dgm:pt>
    <dgm:pt modelId="{5A2F87E0-E1D0-457E-A8D6-ACFCC05C93A9}" type="parTrans" cxnId="{A845E411-8F27-43FD-99E4-CCADF74029DB}">
      <dgm:prSet/>
      <dgm:spPr/>
      <dgm:t>
        <a:bodyPr/>
        <a:lstStyle/>
        <a:p>
          <a:endParaRPr lang="pt-BR"/>
        </a:p>
      </dgm:t>
    </dgm:pt>
    <dgm:pt modelId="{627488E8-A492-40F7-81F0-07E7624BD834}" type="sibTrans" cxnId="{A845E411-8F27-43FD-99E4-CCADF74029DB}">
      <dgm:prSet/>
      <dgm:spPr/>
      <dgm:t>
        <a:bodyPr/>
        <a:lstStyle/>
        <a:p>
          <a:endParaRPr lang="pt-BR"/>
        </a:p>
      </dgm:t>
    </dgm:pt>
    <dgm:pt modelId="{F87F0629-B446-47DB-8276-3CDB95B26DB2}">
      <dgm:prSet phldrT="[Texto]"/>
      <dgm:spPr/>
      <dgm:t>
        <a:bodyPr/>
        <a:lstStyle/>
        <a:p>
          <a:r>
            <a:rPr lang="pt-BR" dirty="0" smtClean="0"/>
            <a:t>.</a:t>
          </a:r>
          <a:r>
            <a:rPr lang="pt-BR" dirty="0" err="1" smtClean="0"/>
            <a:t>xlsx</a:t>
          </a:r>
          <a:endParaRPr lang="pt-BR" dirty="0"/>
        </a:p>
      </dgm:t>
    </dgm:pt>
    <dgm:pt modelId="{AFFE250A-35ED-49E9-B1B2-7879870CA6F4}" type="parTrans" cxnId="{A4B83C5C-B7FD-4AFB-A6CF-4F2219F1F830}">
      <dgm:prSet/>
      <dgm:spPr/>
      <dgm:t>
        <a:bodyPr/>
        <a:lstStyle/>
        <a:p>
          <a:endParaRPr lang="pt-BR"/>
        </a:p>
      </dgm:t>
    </dgm:pt>
    <dgm:pt modelId="{A1D61587-32BE-4C6E-A6F1-534C722E143A}" type="sibTrans" cxnId="{A4B83C5C-B7FD-4AFB-A6CF-4F2219F1F830}">
      <dgm:prSet/>
      <dgm:spPr/>
      <dgm:t>
        <a:bodyPr/>
        <a:lstStyle/>
        <a:p>
          <a:endParaRPr lang="pt-BR"/>
        </a:p>
      </dgm:t>
    </dgm:pt>
    <dgm:pt modelId="{D2E7DD12-592A-42B3-A3F6-6C1C321E3F16}">
      <dgm:prSet phldrT="[Texto]"/>
      <dgm:spPr/>
      <dgm:t>
        <a:bodyPr/>
        <a:lstStyle/>
        <a:p>
          <a:r>
            <a:rPr lang="pt-BR" dirty="0" smtClean="0"/>
            <a:t>.</a:t>
          </a:r>
          <a:r>
            <a:rPr lang="pt-BR" dirty="0" err="1" smtClean="0"/>
            <a:t>xlsxm</a:t>
          </a:r>
          <a:endParaRPr lang="pt-BR" dirty="0"/>
        </a:p>
      </dgm:t>
    </dgm:pt>
    <dgm:pt modelId="{FB56EC96-7381-45FE-9DE6-AA22D572A9B1}" type="parTrans" cxnId="{286B6B81-7FA5-4CD3-B3FC-51B928216471}">
      <dgm:prSet/>
      <dgm:spPr/>
      <dgm:t>
        <a:bodyPr/>
        <a:lstStyle/>
        <a:p>
          <a:endParaRPr lang="pt-BR"/>
        </a:p>
      </dgm:t>
    </dgm:pt>
    <dgm:pt modelId="{BF08D932-F103-4BCF-8B21-99626F10A7C6}" type="sibTrans" cxnId="{286B6B81-7FA5-4CD3-B3FC-51B928216471}">
      <dgm:prSet/>
      <dgm:spPr/>
      <dgm:t>
        <a:bodyPr/>
        <a:lstStyle/>
        <a:p>
          <a:endParaRPr lang="pt-BR"/>
        </a:p>
      </dgm:t>
    </dgm:pt>
    <dgm:pt modelId="{A610E5F5-9BA7-4292-8513-D51B860E425D}">
      <dgm:prSet/>
      <dgm:spPr/>
      <dgm:t>
        <a:bodyPr/>
        <a:lstStyle/>
        <a:p>
          <a:r>
            <a:rPr lang="pt-BR" dirty="0" smtClean="0"/>
            <a:t>Formato usado antes do Excel 2007. Não possui funcionalidades como a Tabela (</a:t>
          </a:r>
          <a:r>
            <a:rPr lang="pt-BR" dirty="0" err="1" smtClean="0"/>
            <a:t>ListObject</a:t>
          </a:r>
          <a:r>
            <a:rPr lang="pt-BR" dirty="0" smtClean="0"/>
            <a:t>). Se quiser usar estas importantes funcionalidades, </a:t>
          </a:r>
          <a:r>
            <a:rPr lang="pt-BR" b="1" dirty="0" smtClean="0"/>
            <a:t>não use este formato</a:t>
          </a:r>
          <a:endParaRPr lang="pt-BR" b="1" dirty="0"/>
        </a:p>
      </dgm:t>
    </dgm:pt>
    <dgm:pt modelId="{35BA5133-6F34-401B-AB5B-1F3250A08DFB}" type="parTrans" cxnId="{13659A53-5237-4C65-AC57-22EFDB5EBD84}">
      <dgm:prSet/>
      <dgm:spPr/>
      <dgm:t>
        <a:bodyPr/>
        <a:lstStyle/>
        <a:p>
          <a:endParaRPr lang="pt-BR"/>
        </a:p>
      </dgm:t>
    </dgm:pt>
    <dgm:pt modelId="{CA028FF2-1A89-45E6-83A1-477BDE373F1A}" type="sibTrans" cxnId="{13659A53-5237-4C65-AC57-22EFDB5EBD84}">
      <dgm:prSet/>
      <dgm:spPr/>
      <dgm:t>
        <a:bodyPr/>
        <a:lstStyle/>
        <a:p>
          <a:endParaRPr lang="pt-BR"/>
        </a:p>
      </dgm:t>
    </dgm:pt>
    <dgm:pt modelId="{B4094520-F0C0-4B1E-8BC2-FE9C7AA78C5E}">
      <dgm:prSet/>
      <dgm:spPr/>
      <dgm:t>
        <a:bodyPr/>
        <a:lstStyle/>
        <a:p>
          <a:r>
            <a:rPr lang="pt-BR" dirty="0" smtClean="0"/>
            <a:t>Formato usado a partir do Excel 2007. Suporta todas as funcionalidades. Não suporta macro VBA.</a:t>
          </a:r>
          <a:endParaRPr lang="pt-BR" dirty="0"/>
        </a:p>
      </dgm:t>
    </dgm:pt>
    <dgm:pt modelId="{92F15BF2-D15E-4ED6-B05D-FE5AE8DCD34C}" type="parTrans" cxnId="{2BEBEEB1-54A3-4C6F-A03C-56DE2AD241BE}">
      <dgm:prSet/>
      <dgm:spPr/>
      <dgm:t>
        <a:bodyPr/>
        <a:lstStyle/>
        <a:p>
          <a:endParaRPr lang="pt-BR"/>
        </a:p>
      </dgm:t>
    </dgm:pt>
    <dgm:pt modelId="{95F3EA3E-6A85-45F7-83E2-C0796A5D853C}" type="sibTrans" cxnId="{2BEBEEB1-54A3-4C6F-A03C-56DE2AD241BE}">
      <dgm:prSet/>
      <dgm:spPr/>
      <dgm:t>
        <a:bodyPr/>
        <a:lstStyle/>
        <a:p>
          <a:endParaRPr lang="pt-BR"/>
        </a:p>
      </dgm:t>
    </dgm:pt>
    <dgm:pt modelId="{86112BE7-6035-41D4-AF1F-BCCC9CA8BBC8}">
      <dgm:prSet/>
      <dgm:spPr/>
      <dgm:t>
        <a:bodyPr/>
        <a:lstStyle/>
        <a:p>
          <a:r>
            <a:rPr lang="pt-BR" dirty="0" smtClean="0"/>
            <a:t>Versão do </a:t>
          </a:r>
          <a:r>
            <a:rPr lang="pt-BR" dirty="0" err="1" smtClean="0"/>
            <a:t>xlsx</a:t>
          </a:r>
          <a:r>
            <a:rPr lang="pt-BR" dirty="0" smtClean="0"/>
            <a:t> que suporta Macro VBA</a:t>
          </a:r>
          <a:endParaRPr lang="pt-BR" dirty="0"/>
        </a:p>
      </dgm:t>
    </dgm:pt>
    <dgm:pt modelId="{9767CC76-69F6-40BF-829B-FCDEC9BBE210}" type="parTrans" cxnId="{1C7587AB-CDDA-4694-96FD-FF5FFFF221F4}">
      <dgm:prSet/>
      <dgm:spPr/>
      <dgm:t>
        <a:bodyPr/>
        <a:lstStyle/>
        <a:p>
          <a:endParaRPr lang="pt-BR"/>
        </a:p>
      </dgm:t>
    </dgm:pt>
    <dgm:pt modelId="{10DA405F-D1B8-4297-B899-DE31CEF874F5}" type="sibTrans" cxnId="{1C7587AB-CDDA-4694-96FD-FF5FFFF221F4}">
      <dgm:prSet/>
      <dgm:spPr/>
      <dgm:t>
        <a:bodyPr/>
        <a:lstStyle/>
        <a:p>
          <a:endParaRPr lang="pt-BR"/>
        </a:p>
      </dgm:t>
    </dgm:pt>
    <dgm:pt modelId="{EC2DCB00-0845-4308-BB5C-D3A408875A5C}">
      <dgm:prSet/>
      <dgm:spPr/>
      <dgm:t>
        <a:bodyPr/>
        <a:lstStyle/>
        <a:p>
          <a:r>
            <a:rPr lang="pt-BR" dirty="0" smtClean="0"/>
            <a:t>.</a:t>
          </a:r>
          <a:r>
            <a:rPr lang="pt-BR" dirty="0" err="1" smtClean="0"/>
            <a:t>xlsxb</a:t>
          </a:r>
          <a:endParaRPr lang="pt-BR" dirty="0"/>
        </a:p>
      </dgm:t>
    </dgm:pt>
    <dgm:pt modelId="{E7445A82-C48C-4FB3-B75D-B8EC6E92F6A8}" type="parTrans" cxnId="{14B115FA-B746-4421-AD17-595E82D20AEF}">
      <dgm:prSet/>
      <dgm:spPr/>
      <dgm:t>
        <a:bodyPr/>
        <a:lstStyle/>
        <a:p>
          <a:endParaRPr lang="pt-BR"/>
        </a:p>
      </dgm:t>
    </dgm:pt>
    <dgm:pt modelId="{8D46C1E4-5370-45B7-B5EC-0FB268F52921}" type="sibTrans" cxnId="{14B115FA-B746-4421-AD17-595E82D20AEF}">
      <dgm:prSet/>
      <dgm:spPr/>
      <dgm:t>
        <a:bodyPr/>
        <a:lstStyle/>
        <a:p>
          <a:endParaRPr lang="pt-BR"/>
        </a:p>
      </dgm:t>
    </dgm:pt>
    <dgm:pt modelId="{28CDEAFB-F406-4EE4-AFC5-74F66D31B4F6}">
      <dgm:prSet/>
      <dgm:spPr/>
      <dgm:t>
        <a:bodyPr/>
        <a:lstStyle/>
        <a:p>
          <a:r>
            <a:rPr lang="pt-BR" dirty="0" smtClean="0"/>
            <a:t>Conteúdo igual ao .</a:t>
          </a:r>
          <a:r>
            <a:rPr lang="pt-BR" dirty="0" err="1" smtClean="0"/>
            <a:t>xlsxm</a:t>
          </a:r>
          <a:r>
            <a:rPr lang="pt-BR" dirty="0" smtClean="0"/>
            <a:t>, mas em formato binário. O .</a:t>
          </a:r>
          <a:r>
            <a:rPr lang="pt-BR" dirty="0" err="1" smtClean="0"/>
            <a:t>xslx</a:t>
          </a:r>
          <a:r>
            <a:rPr lang="pt-BR" dirty="0" smtClean="0"/>
            <a:t> e o .</a:t>
          </a:r>
          <a:r>
            <a:rPr lang="pt-BR" dirty="0" err="1" smtClean="0"/>
            <a:t>xlsxm</a:t>
          </a:r>
          <a:r>
            <a:rPr lang="pt-BR" dirty="0" smtClean="0"/>
            <a:t> são na verdade arquivos ZIP com arquivos .</a:t>
          </a:r>
          <a:r>
            <a:rPr lang="pt-BR" dirty="0" err="1" smtClean="0"/>
            <a:t>xml</a:t>
          </a:r>
          <a:r>
            <a:rPr lang="pt-BR" dirty="0" smtClean="0"/>
            <a:t> dentro. XML é uma linguagem textual de marcação universal usada para armazenar dados. Como é binário (não precisa ser escrito em código ASCII), é mais eficiente. </a:t>
          </a:r>
          <a:endParaRPr lang="pt-BR" dirty="0"/>
        </a:p>
      </dgm:t>
    </dgm:pt>
    <dgm:pt modelId="{4C606767-CF24-48F0-9F01-5188CC5FA1B3}" type="parTrans" cxnId="{D9F1E5D6-AE02-4F8E-A0B1-AFAB07BDC5F2}">
      <dgm:prSet/>
      <dgm:spPr/>
      <dgm:t>
        <a:bodyPr/>
        <a:lstStyle/>
        <a:p>
          <a:endParaRPr lang="pt-BR"/>
        </a:p>
      </dgm:t>
    </dgm:pt>
    <dgm:pt modelId="{0C4A55F5-75C6-4ACD-9AE2-9A7FA64FA489}" type="sibTrans" cxnId="{D9F1E5D6-AE02-4F8E-A0B1-AFAB07BDC5F2}">
      <dgm:prSet/>
      <dgm:spPr/>
      <dgm:t>
        <a:bodyPr/>
        <a:lstStyle/>
        <a:p>
          <a:endParaRPr lang="pt-BR"/>
        </a:p>
      </dgm:t>
    </dgm:pt>
    <dgm:pt modelId="{92875341-A216-4015-A1CB-970E2130D912}">
      <dgm:prSet/>
      <dgm:spPr/>
      <dgm:t>
        <a:bodyPr/>
        <a:lstStyle/>
        <a:p>
          <a:r>
            <a:rPr lang="pt-BR" dirty="0" err="1" smtClean="0"/>
            <a:t>Csv</a:t>
          </a:r>
          <a:endParaRPr lang="pt-BR" dirty="0"/>
        </a:p>
      </dgm:t>
    </dgm:pt>
    <dgm:pt modelId="{84D9312A-A305-4B19-98B3-32DA437B1F45}" type="parTrans" cxnId="{C9942EBC-4E23-4E21-AFA1-8E9C6E7F8A8A}">
      <dgm:prSet/>
      <dgm:spPr/>
      <dgm:t>
        <a:bodyPr/>
        <a:lstStyle/>
        <a:p>
          <a:endParaRPr lang="pt-BR"/>
        </a:p>
      </dgm:t>
    </dgm:pt>
    <dgm:pt modelId="{68DB97EB-7733-4D5B-AA9B-12166C45B0BA}" type="sibTrans" cxnId="{C9942EBC-4E23-4E21-AFA1-8E9C6E7F8A8A}">
      <dgm:prSet/>
      <dgm:spPr/>
      <dgm:t>
        <a:bodyPr/>
        <a:lstStyle/>
        <a:p>
          <a:endParaRPr lang="pt-BR"/>
        </a:p>
      </dgm:t>
    </dgm:pt>
    <dgm:pt modelId="{C63A88BC-C9AA-4DF7-B9AA-93CA3C067B50}">
      <dgm:prSet/>
      <dgm:spPr/>
      <dgm:t>
        <a:bodyPr/>
        <a:lstStyle/>
        <a:p>
          <a:r>
            <a:rPr lang="pt-BR" dirty="0" smtClean="0"/>
            <a:t>Formato simples de informações textuais separadas por vírgulas (</a:t>
          </a:r>
          <a:r>
            <a:rPr lang="pt-BR" dirty="0" err="1" smtClean="0"/>
            <a:t>comma-separated</a:t>
          </a:r>
          <a:r>
            <a:rPr lang="pt-BR" dirty="0" smtClean="0"/>
            <a:t> </a:t>
          </a:r>
          <a:r>
            <a:rPr lang="pt-BR" dirty="0" err="1" smtClean="0"/>
            <a:t>values</a:t>
          </a:r>
          <a:r>
            <a:rPr lang="pt-BR" dirty="0" smtClean="0"/>
            <a:t>). É lido pelo Excel. Podemos salvar uma Planilha (</a:t>
          </a:r>
          <a:r>
            <a:rPr lang="pt-BR" b="1" dirty="0" smtClean="0"/>
            <a:t>uma</a:t>
          </a:r>
          <a:r>
            <a:rPr lang="pt-BR" dirty="0" smtClean="0"/>
            <a:t> das planilhas de uma Pasta de Trabalho!) como um arquivo .CSV (as fórmulas não são salvas, só os valores!)</a:t>
          </a:r>
          <a:endParaRPr lang="pt-BR" dirty="0"/>
        </a:p>
      </dgm:t>
    </dgm:pt>
    <dgm:pt modelId="{F8143340-7954-4ED7-ADD9-D568D1F7CA3C}" type="parTrans" cxnId="{77C01743-EEE0-4031-9B9D-C7BE1A76ADB1}">
      <dgm:prSet/>
      <dgm:spPr/>
      <dgm:t>
        <a:bodyPr/>
        <a:lstStyle/>
        <a:p>
          <a:endParaRPr lang="pt-BR"/>
        </a:p>
      </dgm:t>
    </dgm:pt>
    <dgm:pt modelId="{0CF05ABC-3638-4B59-BB76-FDDB5710E5A5}" type="sibTrans" cxnId="{77C01743-EEE0-4031-9B9D-C7BE1A76ADB1}">
      <dgm:prSet/>
      <dgm:spPr/>
      <dgm:t>
        <a:bodyPr/>
        <a:lstStyle/>
        <a:p>
          <a:endParaRPr lang="pt-BR"/>
        </a:p>
      </dgm:t>
    </dgm:pt>
    <dgm:pt modelId="{FC976FC8-06A7-472A-8893-FE1DE47ED4E3}" type="pres">
      <dgm:prSet presAssocID="{C0CC8F3D-D28E-4AE2-A812-262A900C1ED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5B7EAEA-E678-483C-B7A4-54BADEF93120}" type="pres">
      <dgm:prSet presAssocID="{E7D5DAF5-9532-481B-AC22-CB0DBDB9C4CF}" presName="parentLin" presStyleCnt="0"/>
      <dgm:spPr/>
    </dgm:pt>
    <dgm:pt modelId="{6D89B9AB-AD90-484C-9536-EB59DE471BA4}" type="pres">
      <dgm:prSet presAssocID="{E7D5DAF5-9532-481B-AC22-CB0DBDB9C4CF}" presName="parentLeftMargin" presStyleLbl="node1" presStyleIdx="0" presStyleCnt="5"/>
      <dgm:spPr/>
      <dgm:t>
        <a:bodyPr/>
        <a:lstStyle/>
        <a:p>
          <a:endParaRPr lang="pt-BR"/>
        </a:p>
      </dgm:t>
    </dgm:pt>
    <dgm:pt modelId="{274CCA36-6031-47EE-BD85-6CF0CF96435F}" type="pres">
      <dgm:prSet presAssocID="{E7D5DAF5-9532-481B-AC22-CB0DBDB9C4C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912252-3BEC-43C2-88FB-4AD70D2A7BFB}" type="pres">
      <dgm:prSet presAssocID="{E7D5DAF5-9532-481B-AC22-CB0DBDB9C4CF}" presName="negativeSpace" presStyleCnt="0"/>
      <dgm:spPr/>
    </dgm:pt>
    <dgm:pt modelId="{AF1CCA27-A4F1-4C73-BD60-219E0DC6CBF1}" type="pres">
      <dgm:prSet presAssocID="{E7D5DAF5-9532-481B-AC22-CB0DBDB9C4CF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3E3E54-51EC-4540-AD3A-9EA17B638BD1}" type="pres">
      <dgm:prSet presAssocID="{627488E8-A492-40F7-81F0-07E7624BD834}" presName="spaceBetweenRectangles" presStyleCnt="0"/>
      <dgm:spPr/>
    </dgm:pt>
    <dgm:pt modelId="{9F94177D-198C-4088-B7C9-59578830C1E5}" type="pres">
      <dgm:prSet presAssocID="{F87F0629-B446-47DB-8276-3CDB95B26DB2}" presName="parentLin" presStyleCnt="0"/>
      <dgm:spPr/>
    </dgm:pt>
    <dgm:pt modelId="{F8B18A3C-08FB-47BA-A0E9-088D795449F3}" type="pres">
      <dgm:prSet presAssocID="{F87F0629-B446-47DB-8276-3CDB95B26DB2}" presName="parentLeftMargin" presStyleLbl="node1" presStyleIdx="0" presStyleCnt="5"/>
      <dgm:spPr/>
      <dgm:t>
        <a:bodyPr/>
        <a:lstStyle/>
        <a:p>
          <a:endParaRPr lang="pt-BR"/>
        </a:p>
      </dgm:t>
    </dgm:pt>
    <dgm:pt modelId="{64D74CEE-7CE5-46A7-9CD5-FF4251BADEAE}" type="pres">
      <dgm:prSet presAssocID="{F87F0629-B446-47DB-8276-3CDB95B26DB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E11BB1A-57B3-4284-A68A-80F0192D95B4}" type="pres">
      <dgm:prSet presAssocID="{F87F0629-B446-47DB-8276-3CDB95B26DB2}" presName="negativeSpace" presStyleCnt="0"/>
      <dgm:spPr/>
    </dgm:pt>
    <dgm:pt modelId="{B06740A9-7858-4CB3-AF9B-CDCF20DD52F7}" type="pres">
      <dgm:prSet presAssocID="{F87F0629-B446-47DB-8276-3CDB95B26DB2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C59C3A-9138-41D0-97E3-B3E81375D76E}" type="pres">
      <dgm:prSet presAssocID="{A1D61587-32BE-4C6E-A6F1-534C722E143A}" presName="spaceBetweenRectangles" presStyleCnt="0"/>
      <dgm:spPr/>
    </dgm:pt>
    <dgm:pt modelId="{4849B573-E0BC-44C7-A222-6CB0505E009A}" type="pres">
      <dgm:prSet presAssocID="{D2E7DD12-592A-42B3-A3F6-6C1C321E3F16}" presName="parentLin" presStyleCnt="0"/>
      <dgm:spPr/>
    </dgm:pt>
    <dgm:pt modelId="{EB954AFF-B228-46EF-803B-A3405DE3A807}" type="pres">
      <dgm:prSet presAssocID="{D2E7DD12-592A-42B3-A3F6-6C1C321E3F16}" presName="parentLeftMargin" presStyleLbl="node1" presStyleIdx="1" presStyleCnt="5"/>
      <dgm:spPr/>
      <dgm:t>
        <a:bodyPr/>
        <a:lstStyle/>
        <a:p>
          <a:endParaRPr lang="pt-BR"/>
        </a:p>
      </dgm:t>
    </dgm:pt>
    <dgm:pt modelId="{475771A3-489A-43AF-AFB7-3BC0573B9BEA}" type="pres">
      <dgm:prSet presAssocID="{D2E7DD12-592A-42B3-A3F6-6C1C321E3F1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06ABA3-C155-4150-ACF0-C9EA13BDD00D}" type="pres">
      <dgm:prSet presAssocID="{D2E7DD12-592A-42B3-A3F6-6C1C321E3F16}" presName="negativeSpace" presStyleCnt="0"/>
      <dgm:spPr/>
    </dgm:pt>
    <dgm:pt modelId="{27141D52-273D-4ABC-BB6C-1F6884B4E880}" type="pres">
      <dgm:prSet presAssocID="{D2E7DD12-592A-42B3-A3F6-6C1C321E3F16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3007C1C-818C-4314-A60F-2DD879C627B3}" type="pres">
      <dgm:prSet presAssocID="{BF08D932-F103-4BCF-8B21-99626F10A7C6}" presName="spaceBetweenRectangles" presStyleCnt="0"/>
      <dgm:spPr/>
    </dgm:pt>
    <dgm:pt modelId="{F1557123-14F8-4C99-BA34-A6E68443CC52}" type="pres">
      <dgm:prSet presAssocID="{EC2DCB00-0845-4308-BB5C-D3A408875A5C}" presName="parentLin" presStyleCnt="0"/>
      <dgm:spPr/>
    </dgm:pt>
    <dgm:pt modelId="{A1359C58-CD5E-4692-ABD3-76C520318E75}" type="pres">
      <dgm:prSet presAssocID="{EC2DCB00-0845-4308-BB5C-D3A408875A5C}" presName="parentLeftMargin" presStyleLbl="node1" presStyleIdx="2" presStyleCnt="5"/>
      <dgm:spPr/>
      <dgm:t>
        <a:bodyPr/>
        <a:lstStyle/>
        <a:p>
          <a:endParaRPr lang="pt-BR"/>
        </a:p>
      </dgm:t>
    </dgm:pt>
    <dgm:pt modelId="{4D211D50-BE85-482F-B20D-6ADCAAF5D72E}" type="pres">
      <dgm:prSet presAssocID="{EC2DCB00-0845-4308-BB5C-D3A408875A5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DD54EC-9D6C-47F6-BD2D-23811E6BF056}" type="pres">
      <dgm:prSet presAssocID="{EC2DCB00-0845-4308-BB5C-D3A408875A5C}" presName="negativeSpace" presStyleCnt="0"/>
      <dgm:spPr/>
    </dgm:pt>
    <dgm:pt modelId="{F2953C8D-860E-411E-BFE1-4495B3D6D054}" type="pres">
      <dgm:prSet presAssocID="{EC2DCB00-0845-4308-BB5C-D3A408875A5C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35AE24E-99F2-4EC7-ABD9-7C7BEBD1BB91}" type="pres">
      <dgm:prSet presAssocID="{8D46C1E4-5370-45B7-B5EC-0FB268F52921}" presName="spaceBetweenRectangles" presStyleCnt="0"/>
      <dgm:spPr/>
    </dgm:pt>
    <dgm:pt modelId="{28AAA9D2-2508-4F2E-B830-6FBB6DDA9787}" type="pres">
      <dgm:prSet presAssocID="{92875341-A216-4015-A1CB-970E2130D912}" presName="parentLin" presStyleCnt="0"/>
      <dgm:spPr/>
    </dgm:pt>
    <dgm:pt modelId="{3C4B3F5D-85FA-401C-9B04-CD90C5F09F87}" type="pres">
      <dgm:prSet presAssocID="{92875341-A216-4015-A1CB-970E2130D912}" presName="parentLeftMargin" presStyleLbl="node1" presStyleIdx="3" presStyleCnt="5"/>
      <dgm:spPr/>
      <dgm:t>
        <a:bodyPr/>
        <a:lstStyle/>
        <a:p>
          <a:endParaRPr lang="pt-BR"/>
        </a:p>
      </dgm:t>
    </dgm:pt>
    <dgm:pt modelId="{299E330E-A31A-4F07-807D-0B8CC0BE100F}" type="pres">
      <dgm:prSet presAssocID="{92875341-A216-4015-A1CB-970E2130D91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E88274-B4DA-45AB-865C-E7AECD0D410C}" type="pres">
      <dgm:prSet presAssocID="{92875341-A216-4015-A1CB-970E2130D912}" presName="negativeSpace" presStyleCnt="0"/>
      <dgm:spPr/>
    </dgm:pt>
    <dgm:pt modelId="{31087EA3-EAFB-4619-8984-089167CCCF10}" type="pres">
      <dgm:prSet presAssocID="{92875341-A216-4015-A1CB-970E2130D91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9AA2EE3-1C2B-4027-8723-F9D13193087A}" type="presOf" srcId="{D2E7DD12-592A-42B3-A3F6-6C1C321E3F16}" destId="{475771A3-489A-43AF-AFB7-3BC0573B9BEA}" srcOrd="1" destOrd="0" presId="urn:microsoft.com/office/officeart/2005/8/layout/list1"/>
    <dgm:cxn modelId="{A35EC52A-DD3E-4E89-89E5-6E5301D85580}" type="presOf" srcId="{92875341-A216-4015-A1CB-970E2130D912}" destId="{299E330E-A31A-4F07-807D-0B8CC0BE100F}" srcOrd="1" destOrd="0" presId="urn:microsoft.com/office/officeart/2005/8/layout/list1"/>
    <dgm:cxn modelId="{A0EEEA6F-0D03-40FE-88E6-840EBEB5E842}" type="presOf" srcId="{86112BE7-6035-41D4-AF1F-BCCC9CA8BBC8}" destId="{27141D52-273D-4ABC-BB6C-1F6884B4E880}" srcOrd="0" destOrd="0" presId="urn:microsoft.com/office/officeart/2005/8/layout/list1"/>
    <dgm:cxn modelId="{14B115FA-B746-4421-AD17-595E82D20AEF}" srcId="{C0CC8F3D-D28E-4AE2-A812-262A900C1EDE}" destId="{EC2DCB00-0845-4308-BB5C-D3A408875A5C}" srcOrd="3" destOrd="0" parTransId="{E7445A82-C48C-4FB3-B75D-B8EC6E92F6A8}" sibTransId="{8D46C1E4-5370-45B7-B5EC-0FB268F52921}"/>
    <dgm:cxn modelId="{C883E13F-B234-46FD-876A-46DA57C9D2AC}" type="presOf" srcId="{E7D5DAF5-9532-481B-AC22-CB0DBDB9C4CF}" destId="{6D89B9AB-AD90-484C-9536-EB59DE471BA4}" srcOrd="0" destOrd="0" presId="urn:microsoft.com/office/officeart/2005/8/layout/list1"/>
    <dgm:cxn modelId="{3BD2A6B4-481F-4A49-BD85-EB4F69780E56}" type="presOf" srcId="{28CDEAFB-F406-4EE4-AFC5-74F66D31B4F6}" destId="{F2953C8D-860E-411E-BFE1-4495B3D6D054}" srcOrd="0" destOrd="0" presId="urn:microsoft.com/office/officeart/2005/8/layout/list1"/>
    <dgm:cxn modelId="{D9F1E5D6-AE02-4F8E-A0B1-AFAB07BDC5F2}" srcId="{EC2DCB00-0845-4308-BB5C-D3A408875A5C}" destId="{28CDEAFB-F406-4EE4-AFC5-74F66D31B4F6}" srcOrd="0" destOrd="0" parTransId="{4C606767-CF24-48F0-9F01-5188CC5FA1B3}" sibTransId="{0C4A55F5-75C6-4ACD-9AE2-9A7FA64FA489}"/>
    <dgm:cxn modelId="{7AD86B2A-2C52-484C-BF83-7FC6525DA023}" type="presOf" srcId="{C0CC8F3D-D28E-4AE2-A812-262A900C1EDE}" destId="{FC976FC8-06A7-472A-8893-FE1DE47ED4E3}" srcOrd="0" destOrd="0" presId="urn:microsoft.com/office/officeart/2005/8/layout/list1"/>
    <dgm:cxn modelId="{77C01743-EEE0-4031-9B9D-C7BE1A76ADB1}" srcId="{92875341-A216-4015-A1CB-970E2130D912}" destId="{C63A88BC-C9AA-4DF7-B9AA-93CA3C067B50}" srcOrd="0" destOrd="0" parTransId="{F8143340-7954-4ED7-ADD9-D568D1F7CA3C}" sibTransId="{0CF05ABC-3638-4B59-BB76-FDDB5710E5A5}"/>
    <dgm:cxn modelId="{13659A53-5237-4C65-AC57-22EFDB5EBD84}" srcId="{E7D5DAF5-9532-481B-AC22-CB0DBDB9C4CF}" destId="{A610E5F5-9BA7-4292-8513-D51B860E425D}" srcOrd="0" destOrd="0" parTransId="{35BA5133-6F34-401B-AB5B-1F3250A08DFB}" sibTransId="{CA028FF2-1A89-45E6-83A1-477BDE373F1A}"/>
    <dgm:cxn modelId="{5E9D9644-FBFC-40F0-BB8D-58D94B0FB692}" type="presOf" srcId="{A610E5F5-9BA7-4292-8513-D51B860E425D}" destId="{AF1CCA27-A4F1-4C73-BD60-219E0DC6CBF1}" srcOrd="0" destOrd="0" presId="urn:microsoft.com/office/officeart/2005/8/layout/list1"/>
    <dgm:cxn modelId="{F69F2935-4B18-4380-BE6A-57FD0BE048B4}" type="presOf" srcId="{C63A88BC-C9AA-4DF7-B9AA-93CA3C067B50}" destId="{31087EA3-EAFB-4619-8984-089167CCCF10}" srcOrd="0" destOrd="0" presId="urn:microsoft.com/office/officeart/2005/8/layout/list1"/>
    <dgm:cxn modelId="{28B79600-7066-4706-A4A9-08A8DC6AE248}" type="presOf" srcId="{D2E7DD12-592A-42B3-A3F6-6C1C321E3F16}" destId="{EB954AFF-B228-46EF-803B-A3405DE3A807}" srcOrd="0" destOrd="0" presId="urn:microsoft.com/office/officeart/2005/8/layout/list1"/>
    <dgm:cxn modelId="{647E99B8-22DB-4F37-8114-417E3878D483}" type="presOf" srcId="{F87F0629-B446-47DB-8276-3CDB95B26DB2}" destId="{F8B18A3C-08FB-47BA-A0E9-088D795449F3}" srcOrd="0" destOrd="0" presId="urn:microsoft.com/office/officeart/2005/8/layout/list1"/>
    <dgm:cxn modelId="{E91E51BF-76B4-4623-B96D-A9776AF1E314}" type="presOf" srcId="{B4094520-F0C0-4B1E-8BC2-FE9C7AA78C5E}" destId="{B06740A9-7858-4CB3-AF9B-CDCF20DD52F7}" srcOrd="0" destOrd="0" presId="urn:microsoft.com/office/officeart/2005/8/layout/list1"/>
    <dgm:cxn modelId="{A4B83C5C-B7FD-4AFB-A6CF-4F2219F1F830}" srcId="{C0CC8F3D-D28E-4AE2-A812-262A900C1EDE}" destId="{F87F0629-B446-47DB-8276-3CDB95B26DB2}" srcOrd="1" destOrd="0" parTransId="{AFFE250A-35ED-49E9-B1B2-7879870CA6F4}" sibTransId="{A1D61587-32BE-4C6E-A6F1-534C722E143A}"/>
    <dgm:cxn modelId="{33E9AEFC-CD5C-4EBE-80BB-54234CC3AC0F}" type="presOf" srcId="{EC2DCB00-0845-4308-BB5C-D3A408875A5C}" destId="{A1359C58-CD5E-4692-ABD3-76C520318E75}" srcOrd="0" destOrd="0" presId="urn:microsoft.com/office/officeart/2005/8/layout/list1"/>
    <dgm:cxn modelId="{A845E411-8F27-43FD-99E4-CCADF74029DB}" srcId="{C0CC8F3D-D28E-4AE2-A812-262A900C1EDE}" destId="{E7D5DAF5-9532-481B-AC22-CB0DBDB9C4CF}" srcOrd="0" destOrd="0" parTransId="{5A2F87E0-E1D0-457E-A8D6-ACFCC05C93A9}" sibTransId="{627488E8-A492-40F7-81F0-07E7624BD834}"/>
    <dgm:cxn modelId="{C79AA5FF-7D65-449E-91C2-D35E61E46873}" type="presOf" srcId="{F87F0629-B446-47DB-8276-3CDB95B26DB2}" destId="{64D74CEE-7CE5-46A7-9CD5-FF4251BADEAE}" srcOrd="1" destOrd="0" presId="urn:microsoft.com/office/officeart/2005/8/layout/list1"/>
    <dgm:cxn modelId="{745ACEA2-827A-4AA6-8A3F-A288A9A951F2}" type="presOf" srcId="{EC2DCB00-0845-4308-BB5C-D3A408875A5C}" destId="{4D211D50-BE85-482F-B20D-6ADCAAF5D72E}" srcOrd="1" destOrd="0" presId="urn:microsoft.com/office/officeart/2005/8/layout/list1"/>
    <dgm:cxn modelId="{22DB4082-C7A1-459E-845B-32EE086B3AAA}" type="presOf" srcId="{92875341-A216-4015-A1CB-970E2130D912}" destId="{3C4B3F5D-85FA-401C-9B04-CD90C5F09F87}" srcOrd="0" destOrd="0" presId="urn:microsoft.com/office/officeart/2005/8/layout/list1"/>
    <dgm:cxn modelId="{2BEBEEB1-54A3-4C6F-A03C-56DE2AD241BE}" srcId="{F87F0629-B446-47DB-8276-3CDB95B26DB2}" destId="{B4094520-F0C0-4B1E-8BC2-FE9C7AA78C5E}" srcOrd="0" destOrd="0" parTransId="{92F15BF2-D15E-4ED6-B05D-FE5AE8DCD34C}" sibTransId="{95F3EA3E-6A85-45F7-83E2-C0796A5D853C}"/>
    <dgm:cxn modelId="{286B6B81-7FA5-4CD3-B3FC-51B928216471}" srcId="{C0CC8F3D-D28E-4AE2-A812-262A900C1EDE}" destId="{D2E7DD12-592A-42B3-A3F6-6C1C321E3F16}" srcOrd="2" destOrd="0" parTransId="{FB56EC96-7381-45FE-9DE6-AA22D572A9B1}" sibTransId="{BF08D932-F103-4BCF-8B21-99626F10A7C6}"/>
    <dgm:cxn modelId="{C9942EBC-4E23-4E21-AFA1-8E9C6E7F8A8A}" srcId="{C0CC8F3D-D28E-4AE2-A812-262A900C1EDE}" destId="{92875341-A216-4015-A1CB-970E2130D912}" srcOrd="4" destOrd="0" parTransId="{84D9312A-A305-4B19-98B3-32DA437B1F45}" sibTransId="{68DB97EB-7733-4D5B-AA9B-12166C45B0BA}"/>
    <dgm:cxn modelId="{1C7587AB-CDDA-4694-96FD-FF5FFFF221F4}" srcId="{D2E7DD12-592A-42B3-A3F6-6C1C321E3F16}" destId="{86112BE7-6035-41D4-AF1F-BCCC9CA8BBC8}" srcOrd="0" destOrd="0" parTransId="{9767CC76-69F6-40BF-829B-FCDEC9BBE210}" sibTransId="{10DA405F-D1B8-4297-B899-DE31CEF874F5}"/>
    <dgm:cxn modelId="{C98D6269-3432-4A0F-AE7C-6660CD041B39}" type="presOf" srcId="{E7D5DAF5-9532-481B-AC22-CB0DBDB9C4CF}" destId="{274CCA36-6031-47EE-BD85-6CF0CF96435F}" srcOrd="1" destOrd="0" presId="urn:microsoft.com/office/officeart/2005/8/layout/list1"/>
    <dgm:cxn modelId="{C10B5DBC-699E-45EC-99AA-4366C90003C7}" type="presParOf" srcId="{FC976FC8-06A7-472A-8893-FE1DE47ED4E3}" destId="{15B7EAEA-E678-483C-B7A4-54BADEF93120}" srcOrd="0" destOrd="0" presId="urn:microsoft.com/office/officeart/2005/8/layout/list1"/>
    <dgm:cxn modelId="{E8365268-9589-4AFD-9F38-D454D6AA7CCD}" type="presParOf" srcId="{15B7EAEA-E678-483C-B7A4-54BADEF93120}" destId="{6D89B9AB-AD90-484C-9536-EB59DE471BA4}" srcOrd="0" destOrd="0" presId="urn:microsoft.com/office/officeart/2005/8/layout/list1"/>
    <dgm:cxn modelId="{739BAC59-1DA2-4E65-9383-842C128CAFFA}" type="presParOf" srcId="{15B7EAEA-E678-483C-B7A4-54BADEF93120}" destId="{274CCA36-6031-47EE-BD85-6CF0CF96435F}" srcOrd="1" destOrd="0" presId="urn:microsoft.com/office/officeart/2005/8/layout/list1"/>
    <dgm:cxn modelId="{0A781198-8B78-4F4E-87F3-C04675EF1E92}" type="presParOf" srcId="{FC976FC8-06A7-472A-8893-FE1DE47ED4E3}" destId="{17912252-3BEC-43C2-88FB-4AD70D2A7BFB}" srcOrd="1" destOrd="0" presId="urn:microsoft.com/office/officeart/2005/8/layout/list1"/>
    <dgm:cxn modelId="{3A5620EC-0842-45C2-8ECB-D354FDB2241D}" type="presParOf" srcId="{FC976FC8-06A7-472A-8893-FE1DE47ED4E3}" destId="{AF1CCA27-A4F1-4C73-BD60-219E0DC6CBF1}" srcOrd="2" destOrd="0" presId="urn:microsoft.com/office/officeart/2005/8/layout/list1"/>
    <dgm:cxn modelId="{551C2EC8-AE3D-4FED-A768-79BBC959512A}" type="presParOf" srcId="{FC976FC8-06A7-472A-8893-FE1DE47ED4E3}" destId="{BC3E3E54-51EC-4540-AD3A-9EA17B638BD1}" srcOrd="3" destOrd="0" presId="urn:microsoft.com/office/officeart/2005/8/layout/list1"/>
    <dgm:cxn modelId="{98B27DB1-8357-4603-B1CA-27717F9073E9}" type="presParOf" srcId="{FC976FC8-06A7-472A-8893-FE1DE47ED4E3}" destId="{9F94177D-198C-4088-B7C9-59578830C1E5}" srcOrd="4" destOrd="0" presId="urn:microsoft.com/office/officeart/2005/8/layout/list1"/>
    <dgm:cxn modelId="{98D890CB-7B8C-404A-B931-49D148B4FD84}" type="presParOf" srcId="{9F94177D-198C-4088-B7C9-59578830C1E5}" destId="{F8B18A3C-08FB-47BA-A0E9-088D795449F3}" srcOrd="0" destOrd="0" presId="urn:microsoft.com/office/officeart/2005/8/layout/list1"/>
    <dgm:cxn modelId="{3C8854D0-E112-470E-BD4D-B220B15AD490}" type="presParOf" srcId="{9F94177D-198C-4088-B7C9-59578830C1E5}" destId="{64D74CEE-7CE5-46A7-9CD5-FF4251BADEAE}" srcOrd="1" destOrd="0" presId="urn:microsoft.com/office/officeart/2005/8/layout/list1"/>
    <dgm:cxn modelId="{74C17670-2B95-41E6-B0B7-12DF60A220E7}" type="presParOf" srcId="{FC976FC8-06A7-472A-8893-FE1DE47ED4E3}" destId="{5E11BB1A-57B3-4284-A68A-80F0192D95B4}" srcOrd="5" destOrd="0" presId="urn:microsoft.com/office/officeart/2005/8/layout/list1"/>
    <dgm:cxn modelId="{F78D86BC-A9A3-47F6-A392-954ED84D854F}" type="presParOf" srcId="{FC976FC8-06A7-472A-8893-FE1DE47ED4E3}" destId="{B06740A9-7858-4CB3-AF9B-CDCF20DD52F7}" srcOrd="6" destOrd="0" presId="urn:microsoft.com/office/officeart/2005/8/layout/list1"/>
    <dgm:cxn modelId="{584E172B-C6FC-4753-84CD-C9F7E83575FC}" type="presParOf" srcId="{FC976FC8-06A7-472A-8893-FE1DE47ED4E3}" destId="{9BC59C3A-9138-41D0-97E3-B3E81375D76E}" srcOrd="7" destOrd="0" presId="urn:microsoft.com/office/officeart/2005/8/layout/list1"/>
    <dgm:cxn modelId="{F58442EF-F396-458B-A40F-94C1C84026D2}" type="presParOf" srcId="{FC976FC8-06A7-472A-8893-FE1DE47ED4E3}" destId="{4849B573-E0BC-44C7-A222-6CB0505E009A}" srcOrd="8" destOrd="0" presId="urn:microsoft.com/office/officeart/2005/8/layout/list1"/>
    <dgm:cxn modelId="{900E0807-0E90-45A6-89B8-6982734BED36}" type="presParOf" srcId="{4849B573-E0BC-44C7-A222-6CB0505E009A}" destId="{EB954AFF-B228-46EF-803B-A3405DE3A807}" srcOrd="0" destOrd="0" presId="urn:microsoft.com/office/officeart/2005/8/layout/list1"/>
    <dgm:cxn modelId="{4E997D40-06D7-4CAC-B38B-1889D1606F2F}" type="presParOf" srcId="{4849B573-E0BC-44C7-A222-6CB0505E009A}" destId="{475771A3-489A-43AF-AFB7-3BC0573B9BEA}" srcOrd="1" destOrd="0" presId="urn:microsoft.com/office/officeart/2005/8/layout/list1"/>
    <dgm:cxn modelId="{F25ACE27-7D9F-4939-A39F-67C27723F99A}" type="presParOf" srcId="{FC976FC8-06A7-472A-8893-FE1DE47ED4E3}" destId="{5406ABA3-C155-4150-ACF0-C9EA13BDD00D}" srcOrd="9" destOrd="0" presId="urn:microsoft.com/office/officeart/2005/8/layout/list1"/>
    <dgm:cxn modelId="{32B7E442-F827-47A0-8C10-E2930A1F7AF0}" type="presParOf" srcId="{FC976FC8-06A7-472A-8893-FE1DE47ED4E3}" destId="{27141D52-273D-4ABC-BB6C-1F6884B4E880}" srcOrd="10" destOrd="0" presId="urn:microsoft.com/office/officeart/2005/8/layout/list1"/>
    <dgm:cxn modelId="{CF7EC042-8700-410B-9016-E5CD800A1B1A}" type="presParOf" srcId="{FC976FC8-06A7-472A-8893-FE1DE47ED4E3}" destId="{73007C1C-818C-4314-A60F-2DD879C627B3}" srcOrd="11" destOrd="0" presId="urn:microsoft.com/office/officeart/2005/8/layout/list1"/>
    <dgm:cxn modelId="{B0064C36-49FE-40B9-926A-3409BAF3D070}" type="presParOf" srcId="{FC976FC8-06A7-472A-8893-FE1DE47ED4E3}" destId="{F1557123-14F8-4C99-BA34-A6E68443CC52}" srcOrd="12" destOrd="0" presId="urn:microsoft.com/office/officeart/2005/8/layout/list1"/>
    <dgm:cxn modelId="{E6A8710D-2227-4249-A3E9-E42E08DF4E4C}" type="presParOf" srcId="{F1557123-14F8-4C99-BA34-A6E68443CC52}" destId="{A1359C58-CD5E-4692-ABD3-76C520318E75}" srcOrd="0" destOrd="0" presId="urn:microsoft.com/office/officeart/2005/8/layout/list1"/>
    <dgm:cxn modelId="{61A78645-B152-40EE-810B-2B74B30C5EFB}" type="presParOf" srcId="{F1557123-14F8-4C99-BA34-A6E68443CC52}" destId="{4D211D50-BE85-482F-B20D-6ADCAAF5D72E}" srcOrd="1" destOrd="0" presId="urn:microsoft.com/office/officeart/2005/8/layout/list1"/>
    <dgm:cxn modelId="{BFE22653-1698-4006-875F-5E62291287E5}" type="presParOf" srcId="{FC976FC8-06A7-472A-8893-FE1DE47ED4E3}" destId="{9CDD54EC-9D6C-47F6-BD2D-23811E6BF056}" srcOrd="13" destOrd="0" presId="urn:microsoft.com/office/officeart/2005/8/layout/list1"/>
    <dgm:cxn modelId="{EEBF2DFC-2FDF-48FC-A2D9-AA8240F163DD}" type="presParOf" srcId="{FC976FC8-06A7-472A-8893-FE1DE47ED4E3}" destId="{F2953C8D-860E-411E-BFE1-4495B3D6D054}" srcOrd="14" destOrd="0" presId="urn:microsoft.com/office/officeart/2005/8/layout/list1"/>
    <dgm:cxn modelId="{AAA51FAA-F998-4BB0-9FB3-D128BC898E71}" type="presParOf" srcId="{FC976FC8-06A7-472A-8893-FE1DE47ED4E3}" destId="{835AE24E-99F2-4EC7-ABD9-7C7BEBD1BB91}" srcOrd="15" destOrd="0" presId="urn:microsoft.com/office/officeart/2005/8/layout/list1"/>
    <dgm:cxn modelId="{DBD8B586-CFDD-4F25-BFE7-A05C1ED71315}" type="presParOf" srcId="{FC976FC8-06A7-472A-8893-FE1DE47ED4E3}" destId="{28AAA9D2-2508-4F2E-B830-6FBB6DDA9787}" srcOrd="16" destOrd="0" presId="urn:microsoft.com/office/officeart/2005/8/layout/list1"/>
    <dgm:cxn modelId="{F1EED07E-C1CE-4383-B533-E9F8C0597ECE}" type="presParOf" srcId="{28AAA9D2-2508-4F2E-B830-6FBB6DDA9787}" destId="{3C4B3F5D-85FA-401C-9B04-CD90C5F09F87}" srcOrd="0" destOrd="0" presId="urn:microsoft.com/office/officeart/2005/8/layout/list1"/>
    <dgm:cxn modelId="{2A779E0C-510A-470D-B944-B84A9674709C}" type="presParOf" srcId="{28AAA9D2-2508-4F2E-B830-6FBB6DDA9787}" destId="{299E330E-A31A-4F07-807D-0B8CC0BE100F}" srcOrd="1" destOrd="0" presId="urn:microsoft.com/office/officeart/2005/8/layout/list1"/>
    <dgm:cxn modelId="{F4539ECF-46D5-467C-9DEF-5A6E636BD585}" type="presParOf" srcId="{FC976FC8-06A7-472A-8893-FE1DE47ED4E3}" destId="{B6E88274-B4DA-45AB-865C-E7AECD0D410C}" srcOrd="17" destOrd="0" presId="urn:microsoft.com/office/officeart/2005/8/layout/list1"/>
    <dgm:cxn modelId="{C674D781-27C7-483A-BAFC-B5B6E123DE36}" type="presParOf" srcId="{FC976FC8-06A7-472A-8893-FE1DE47ED4E3}" destId="{31087EA3-EAFB-4619-8984-089167CCCF1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33A9BF-4992-463B-810B-55B00DC8D0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43FA40-A177-47CE-85D4-250E7E86467D}">
      <dgm:prSet phldrT="[Texto]"/>
      <dgm:spPr/>
      <dgm:t>
        <a:bodyPr/>
        <a:lstStyle/>
        <a:p>
          <a:r>
            <a:rPr lang="pt-BR" dirty="0" smtClean="0"/>
            <a:t>Rastrear precedentes</a:t>
          </a:r>
          <a:endParaRPr lang="pt-BR" dirty="0"/>
        </a:p>
      </dgm:t>
    </dgm:pt>
    <dgm:pt modelId="{7548D4AE-92A1-4109-A1A4-08DF607D8546}" type="parTrans" cxnId="{DE6A734C-A48A-4E6B-BD11-6441CAF19CE5}">
      <dgm:prSet/>
      <dgm:spPr/>
      <dgm:t>
        <a:bodyPr/>
        <a:lstStyle/>
        <a:p>
          <a:endParaRPr lang="pt-BR"/>
        </a:p>
      </dgm:t>
    </dgm:pt>
    <dgm:pt modelId="{33418D1C-6FF1-4465-99D2-B058C36832D6}" type="sibTrans" cxnId="{DE6A734C-A48A-4E6B-BD11-6441CAF19CE5}">
      <dgm:prSet/>
      <dgm:spPr/>
      <dgm:t>
        <a:bodyPr/>
        <a:lstStyle/>
        <a:p>
          <a:endParaRPr lang="pt-BR"/>
        </a:p>
      </dgm:t>
    </dgm:pt>
    <dgm:pt modelId="{F6D7FB14-EA32-4411-B1ED-F357184C71E5}">
      <dgm:prSet phldrT="[Texto]" custT="1"/>
      <dgm:spPr/>
      <dgm:t>
        <a:bodyPr/>
        <a:lstStyle/>
        <a:p>
          <a:r>
            <a:rPr lang="pt-BR" sz="2000" dirty="0" smtClean="0"/>
            <a:t>Rastrear as células das quais a fórmula depende. Com a célula da fórmula em questão selecionada, Menu-&gt;Fórmula-&gt;Rastrear Precedentes</a:t>
          </a:r>
          <a:endParaRPr lang="pt-BR" sz="2000" dirty="0"/>
        </a:p>
      </dgm:t>
    </dgm:pt>
    <dgm:pt modelId="{14AAF0C2-1169-4E82-A00A-0184978A3F5B}" type="parTrans" cxnId="{D037B5C0-4A48-475E-9704-7F5E2F53CE1A}">
      <dgm:prSet/>
      <dgm:spPr/>
      <dgm:t>
        <a:bodyPr/>
        <a:lstStyle/>
        <a:p>
          <a:endParaRPr lang="pt-BR"/>
        </a:p>
      </dgm:t>
    </dgm:pt>
    <dgm:pt modelId="{95A55A53-3DEF-4D19-91DD-0C375EA09269}" type="sibTrans" cxnId="{D037B5C0-4A48-475E-9704-7F5E2F53CE1A}">
      <dgm:prSet/>
      <dgm:spPr/>
      <dgm:t>
        <a:bodyPr/>
        <a:lstStyle/>
        <a:p>
          <a:endParaRPr lang="pt-BR"/>
        </a:p>
      </dgm:t>
    </dgm:pt>
    <dgm:pt modelId="{CE11AC9D-C8A5-43D5-8643-74EFD1026636}" type="pres">
      <dgm:prSet presAssocID="{3B33A9BF-4992-463B-810B-55B00DC8D0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B6BEEB-EBF8-4551-B417-A13D0BE8C252}" type="pres">
      <dgm:prSet presAssocID="{BF43FA40-A177-47CE-85D4-250E7E86467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9C41B7-8C71-4A1E-BDD9-137A199DB588}" type="pres">
      <dgm:prSet presAssocID="{BF43FA40-A177-47CE-85D4-250E7E86467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51347D4-E15E-4160-9142-9E9B43604172}" type="presOf" srcId="{3B33A9BF-4992-463B-810B-55B00DC8D05C}" destId="{CE11AC9D-C8A5-43D5-8643-74EFD1026636}" srcOrd="0" destOrd="0" presId="urn:microsoft.com/office/officeart/2005/8/layout/vList2"/>
    <dgm:cxn modelId="{D037B5C0-4A48-475E-9704-7F5E2F53CE1A}" srcId="{BF43FA40-A177-47CE-85D4-250E7E86467D}" destId="{F6D7FB14-EA32-4411-B1ED-F357184C71E5}" srcOrd="0" destOrd="0" parTransId="{14AAF0C2-1169-4E82-A00A-0184978A3F5B}" sibTransId="{95A55A53-3DEF-4D19-91DD-0C375EA09269}"/>
    <dgm:cxn modelId="{DE6A734C-A48A-4E6B-BD11-6441CAF19CE5}" srcId="{3B33A9BF-4992-463B-810B-55B00DC8D05C}" destId="{BF43FA40-A177-47CE-85D4-250E7E86467D}" srcOrd="0" destOrd="0" parTransId="{7548D4AE-92A1-4109-A1A4-08DF607D8546}" sibTransId="{33418D1C-6FF1-4465-99D2-B058C36832D6}"/>
    <dgm:cxn modelId="{8D66691F-F66D-47D7-8631-ABA11B6DE282}" type="presOf" srcId="{BF43FA40-A177-47CE-85D4-250E7E86467D}" destId="{76B6BEEB-EBF8-4551-B417-A13D0BE8C252}" srcOrd="0" destOrd="0" presId="urn:microsoft.com/office/officeart/2005/8/layout/vList2"/>
    <dgm:cxn modelId="{9576A9E8-5E2C-4A97-90EB-2BEF7542D54E}" type="presOf" srcId="{F6D7FB14-EA32-4411-B1ED-F357184C71E5}" destId="{219C41B7-8C71-4A1E-BDD9-137A199DB588}" srcOrd="0" destOrd="0" presId="urn:microsoft.com/office/officeart/2005/8/layout/vList2"/>
    <dgm:cxn modelId="{1D020092-A49B-4C0B-8BD0-15196C2E74A6}" type="presParOf" srcId="{CE11AC9D-C8A5-43D5-8643-74EFD1026636}" destId="{76B6BEEB-EBF8-4551-B417-A13D0BE8C252}" srcOrd="0" destOrd="0" presId="urn:microsoft.com/office/officeart/2005/8/layout/vList2"/>
    <dgm:cxn modelId="{4223A243-3A5F-4779-8D31-A382C6BFEBEE}" type="presParOf" srcId="{CE11AC9D-C8A5-43D5-8643-74EFD1026636}" destId="{219C41B7-8C71-4A1E-BDD9-137A199DB5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3A9BF-4992-463B-810B-55B00DC8D0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43FA40-A177-47CE-85D4-250E7E86467D}">
      <dgm:prSet phldrT="[Texto]"/>
      <dgm:spPr/>
      <dgm:t>
        <a:bodyPr/>
        <a:lstStyle/>
        <a:p>
          <a:r>
            <a:rPr lang="pt-BR" dirty="0" smtClean="0"/>
            <a:t>Rastrear dependentes</a:t>
          </a:r>
          <a:endParaRPr lang="pt-BR" dirty="0"/>
        </a:p>
      </dgm:t>
    </dgm:pt>
    <dgm:pt modelId="{7548D4AE-92A1-4109-A1A4-08DF607D8546}" type="parTrans" cxnId="{DE6A734C-A48A-4E6B-BD11-6441CAF19CE5}">
      <dgm:prSet/>
      <dgm:spPr/>
      <dgm:t>
        <a:bodyPr/>
        <a:lstStyle/>
        <a:p>
          <a:endParaRPr lang="pt-BR"/>
        </a:p>
      </dgm:t>
    </dgm:pt>
    <dgm:pt modelId="{33418D1C-6FF1-4465-99D2-B058C36832D6}" type="sibTrans" cxnId="{DE6A734C-A48A-4E6B-BD11-6441CAF19CE5}">
      <dgm:prSet/>
      <dgm:spPr/>
      <dgm:t>
        <a:bodyPr/>
        <a:lstStyle/>
        <a:p>
          <a:endParaRPr lang="pt-BR"/>
        </a:p>
      </dgm:t>
    </dgm:pt>
    <dgm:pt modelId="{F6D7FB14-EA32-4411-B1ED-F357184C71E5}">
      <dgm:prSet phldrT="[Texto]" custT="1"/>
      <dgm:spPr/>
      <dgm:t>
        <a:bodyPr/>
        <a:lstStyle/>
        <a:p>
          <a:r>
            <a:rPr lang="pt-BR" sz="2000" dirty="0" smtClean="0"/>
            <a:t>Rastrear as células que dependem de uma fórmula, Menu-&gt;Fórmula-&gt;Rastrear Dependentes</a:t>
          </a:r>
          <a:endParaRPr lang="pt-BR" sz="2000" dirty="0"/>
        </a:p>
      </dgm:t>
    </dgm:pt>
    <dgm:pt modelId="{14AAF0C2-1169-4E82-A00A-0184978A3F5B}" type="parTrans" cxnId="{D037B5C0-4A48-475E-9704-7F5E2F53CE1A}">
      <dgm:prSet/>
      <dgm:spPr/>
      <dgm:t>
        <a:bodyPr/>
        <a:lstStyle/>
        <a:p>
          <a:endParaRPr lang="pt-BR"/>
        </a:p>
      </dgm:t>
    </dgm:pt>
    <dgm:pt modelId="{95A55A53-3DEF-4D19-91DD-0C375EA09269}" type="sibTrans" cxnId="{D037B5C0-4A48-475E-9704-7F5E2F53CE1A}">
      <dgm:prSet/>
      <dgm:spPr/>
      <dgm:t>
        <a:bodyPr/>
        <a:lstStyle/>
        <a:p>
          <a:endParaRPr lang="pt-BR"/>
        </a:p>
      </dgm:t>
    </dgm:pt>
    <dgm:pt modelId="{CE11AC9D-C8A5-43D5-8643-74EFD1026636}" type="pres">
      <dgm:prSet presAssocID="{3B33A9BF-4992-463B-810B-55B00DC8D0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B6BEEB-EBF8-4551-B417-A13D0BE8C252}" type="pres">
      <dgm:prSet presAssocID="{BF43FA40-A177-47CE-85D4-250E7E86467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9C41B7-8C71-4A1E-BDD9-137A199DB588}" type="pres">
      <dgm:prSet presAssocID="{BF43FA40-A177-47CE-85D4-250E7E86467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89B095B-88E7-4DB2-A484-4D78B7E2B898}" type="presOf" srcId="{3B33A9BF-4992-463B-810B-55B00DC8D05C}" destId="{CE11AC9D-C8A5-43D5-8643-74EFD1026636}" srcOrd="0" destOrd="0" presId="urn:microsoft.com/office/officeart/2005/8/layout/vList2"/>
    <dgm:cxn modelId="{D037B5C0-4A48-475E-9704-7F5E2F53CE1A}" srcId="{BF43FA40-A177-47CE-85D4-250E7E86467D}" destId="{F6D7FB14-EA32-4411-B1ED-F357184C71E5}" srcOrd="0" destOrd="0" parTransId="{14AAF0C2-1169-4E82-A00A-0184978A3F5B}" sibTransId="{95A55A53-3DEF-4D19-91DD-0C375EA09269}"/>
    <dgm:cxn modelId="{DE6A734C-A48A-4E6B-BD11-6441CAF19CE5}" srcId="{3B33A9BF-4992-463B-810B-55B00DC8D05C}" destId="{BF43FA40-A177-47CE-85D4-250E7E86467D}" srcOrd="0" destOrd="0" parTransId="{7548D4AE-92A1-4109-A1A4-08DF607D8546}" sibTransId="{33418D1C-6FF1-4465-99D2-B058C36832D6}"/>
    <dgm:cxn modelId="{249DEE7D-C9DD-42EF-93AE-546797F0E266}" type="presOf" srcId="{BF43FA40-A177-47CE-85D4-250E7E86467D}" destId="{76B6BEEB-EBF8-4551-B417-A13D0BE8C252}" srcOrd="0" destOrd="0" presId="urn:microsoft.com/office/officeart/2005/8/layout/vList2"/>
    <dgm:cxn modelId="{4947ECDB-67D1-4222-9476-532ABAB06F54}" type="presOf" srcId="{F6D7FB14-EA32-4411-B1ED-F357184C71E5}" destId="{219C41B7-8C71-4A1E-BDD9-137A199DB588}" srcOrd="0" destOrd="0" presId="urn:microsoft.com/office/officeart/2005/8/layout/vList2"/>
    <dgm:cxn modelId="{071CE433-D840-4739-A041-FB62DF4F9826}" type="presParOf" srcId="{CE11AC9D-C8A5-43D5-8643-74EFD1026636}" destId="{76B6BEEB-EBF8-4551-B417-A13D0BE8C252}" srcOrd="0" destOrd="0" presId="urn:microsoft.com/office/officeart/2005/8/layout/vList2"/>
    <dgm:cxn modelId="{753BD10E-CA95-40B3-84CA-17FC63F28BF1}" type="presParOf" srcId="{CE11AC9D-C8A5-43D5-8643-74EFD1026636}" destId="{219C41B7-8C71-4A1E-BDD9-137A199DB58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33A9BF-4992-463B-810B-55B00DC8D0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43FA40-A177-47CE-85D4-250E7E86467D}">
      <dgm:prSet phldrT="[Texto]" custT="1"/>
      <dgm:spPr/>
      <dgm:t>
        <a:bodyPr/>
        <a:lstStyle/>
        <a:p>
          <a:r>
            <a:rPr lang="pt-BR" sz="2000" dirty="0" smtClean="0"/>
            <a:t>“Verificação de Erros” e “Avaliar Fórmula”</a:t>
          </a:r>
          <a:endParaRPr lang="pt-BR" sz="2000" dirty="0"/>
        </a:p>
      </dgm:t>
    </dgm:pt>
    <dgm:pt modelId="{7548D4AE-92A1-4109-A1A4-08DF607D8546}" type="parTrans" cxnId="{DE6A734C-A48A-4E6B-BD11-6441CAF19CE5}">
      <dgm:prSet/>
      <dgm:spPr/>
      <dgm:t>
        <a:bodyPr/>
        <a:lstStyle/>
        <a:p>
          <a:endParaRPr lang="pt-BR"/>
        </a:p>
      </dgm:t>
    </dgm:pt>
    <dgm:pt modelId="{33418D1C-6FF1-4465-99D2-B058C36832D6}" type="sibTrans" cxnId="{DE6A734C-A48A-4E6B-BD11-6441CAF19CE5}">
      <dgm:prSet/>
      <dgm:spPr/>
      <dgm:t>
        <a:bodyPr/>
        <a:lstStyle/>
        <a:p>
          <a:endParaRPr lang="pt-BR"/>
        </a:p>
      </dgm:t>
    </dgm:pt>
    <dgm:pt modelId="{F6D7FB14-EA32-4411-B1ED-F357184C71E5}">
      <dgm:prSet phldrT="[Texto]" custT="1"/>
      <dgm:spPr/>
      <dgm:t>
        <a:bodyPr/>
        <a:lstStyle/>
        <a:p>
          <a:r>
            <a:rPr lang="pt-BR" sz="2000" dirty="0" smtClean="0"/>
            <a:t>Estas funções ajudam a rastrear erros em cálculos de fórmulas e ajudam a acompanhar o cálculo da fórmula passo a passo</a:t>
          </a:r>
          <a:endParaRPr lang="pt-BR" sz="2000" dirty="0"/>
        </a:p>
      </dgm:t>
    </dgm:pt>
    <dgm:pt modelId="{14AAF0C2-1169-4E82-A00A-0184978A3F5B}" type="parTrans" cxnId="{D037B5C0-4A48-475E-9704-7F5E2F53CE1A}">
      <dgm:prSet/>
      <dgm:spPr/>
      <dgm:t>
        <a:bodyPr/>
        <a:lstStyle/>
        <a:p>
          <a:endParaRPr lang="pt-BR"/>
        </a:p>
      </dgm:t>
    </dgm:pt>
    <dgm:pt modelId="{95A55A53-3DEF-4D19-91DD-0C375EA09269}" type="sibTrans" cxnId="{D037B5C0-4A48-475E-9704-7F5E2F53CE1A}">
      <dgm:prSet/>
      <dgm:spPr/>
      <dgm:t>
        <a:bodyPr/>
        <a:lstStyle/>
        <a:p>
          <a:endParaRPr lang="pt-BR"/>
        </a:p>
      </dgm:t>
    </dgm:pt>
    <dgm:pt modelId="{A4A95F84-2309-4311-8808-277C29989740}">
      <dgm:prSet phldrT="[Texto]" custT="1"/>
      <dgm:spPr/>
      <dgm:t>
        <a:bodyPr/>
        <a:lstStyle/>
        <a:p>
          <a:r>
            <a:rPr lang="pt-BR" sz="2000" dirty="0" smtClean="0"/>
            <a:t>Calcular parte de uma fórmula com F9</a:t>
          </a:r>
          <a:endParaRPr lang="pt-BR" sz="2000" dirty="0"/>
        </a:p>
      </dgm:t>
    </dgm:pt>
    <dgm:pt modelId="{18D7EBF0-6E7D-4C57-895A-B86C0FF21B1C}" type="parTrans" cxnId="{5C93E13F-5F3D-4F2F-863F-F38B4F49DBEC}">
      <dgm:prSet/>
      <dgm:spPr/>
      <dgm:t>
        <a:bodyPr/>
        <a:lstStyle/>
        <a:p>
          <a:endParaRPr lang="pt-BR"/>
        </a:p>
      </dgm:t>
    </dgm:pt>
    <dgm:pt modelId="{9A09B560-80D8-45C6-91F7-25A5998E1D30}" type="sibTrans" cxnId="{5C93E13F-5F3D-4F2F-863F-F38B4F49DBEC}">
      <dgm:prSet/>
      <dgm:spPr/>
      <dgm:t>
        <a:bodyPr/>
        <a:lstStyle/>
        <a:p>
          <a:endParaRPr lang="pt-BR"/>
        </a:p>
      </dgm:t>
    </dgm:pt>
    <dgm:pt modelId="{2F89E47F-E0C7-4A54-8FCA-9FABC3E9B4DE}">
      <dgm:prSet phldrT="[Texto]" custT="1"/>
      <dgm:spPr/>
      <dgm:t>
        <a:bodyPr/>
        <a:lstStyle/>
        <a:p>
          <a:r>
            <a:rPr lang="pt-BR" sz="2000" dirty="0" smtClean="0"/>
            <a:t>Uma forma menos conhecida de </a:t>
          </a:r>
          <a:r>
            <a:rPr lang="pt-BR" sz="2000" dirty="0" err="1" smtClean="0"/>
            <a:t>debugar</a:t>
          </a:r>
          <a:r>
            <a:rPr lang="pt-BR" sz="2000" dirty="0" smtClean="0"/>
            <a:t> é selecionar parte de uma fórmula e clicar F9</a:t>
          </a:r>
          <a:endParaRPr lang="pt-BR" sz="2000" dirty="0"/>
        </a:p>
      </dgm:t>
    </dgm:pt>
    <dgm:pt modelId="{00DE7891-633D-426B-8C9A-3018A6C546FC}" type="parTrans" cxnId="{4D406D2B-2114-4B30-BA7B-AC84FFD63EAE}">
      <dgm:prSet/>
      <dgm:spPr/>
      <dgm:t>
        <a:bodyPr/>
        <a:lstStyle/>
        <a:p>
          <a:endParaRPr lang="pt-BR"/>
        </a:p>
      </dgm:t>
    </dgm:pt>
    <dgm:pt modelId="{5D1306FD-C7E2-495C-B527-1B0C3064CD7D}" type="sibTrans" cxnId="{4D406D2B-2114-4B30-BA7B-AC84FFD63EAE}">
      <dgm:prSet/>
      <dgm:spPr/>
      <dgm:t>
        <a:bodyPr/>
        <a:lstStyle/>
        <a:p>
          <a:endParaRPr lang="pt-BR"/>
        </a:p>
      </dgm:t>
    </dgm:pt>
    <dgm:pt modelId="{CE11AC9D-C8A5-43D5-8643-74EFD1026636}" type="pres">
      <dgm:prSet presAssocID="{3B33A9BF-4992-463B-810B-55B00DC8D0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B6BEEB-EBF8-4551-B417-A13D0BE8C252}" type="pres">
      <dgm:prSet presAssocID="{BF43FA40-A177-47CE-85D4-250E7E86467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9C41B7-8C71-4A1E-BDD9-137A199DB588}" type="pres">
      <dgm:prSet presAssocID="{BF43FA40-A177-47CE-85D4-250E7E86467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7F39969-393F-4F07-8D69-665E2C8FE554}" type="pres">
      <dgm:prSet presAssocID="{A4A95F84-2309-4311-8808-277C2998974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6AA3EE-EB9C-4469-89DE-A67C12DEF853}" type="pres">
      <dgm:prSet presAssocID="{A4A95F84-2309-4311-8808-277C2998974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FBD0A99-B0B4-4F3F-9FD5-87581C12C313}" type="presOf" srcId="{2F89E47F-E0C7-4A54-8FCA-9FABC3E9B4DE}" destId="{1F6AA3EE-EB9C-4469-89DE-A67C12DEF853}" srcOrd="0" destOrd="0" presId="urn:microsoft.com/office/officeart/2005/8/layout/vList2"/>
    <dgm:cxn modelId="{442801AF-A843-4B44-91FB-463647F621BD}" type="presOf" srcId="{F6D7FB14-EA32-4411-B1ED-F357184C71E5}" destId="{219C41B7-8C71-4A1E-BDD9-137A199DB588}" srcOrd="0" destOrd="0" presId="urn:microsoft.com/office/officeart/2005/8/layout/vList2"/>
    <dgm:cxn modelId="{D037B5C0-4A48-475E-9704-7F5E2F53CE1A}" srcId="{BF43FA40-A177-47CE-85D4-250E7E86467D}" destId="{F6D7FB14-EA32-4411-B1ED-F357184C71E5}" srcOrd="0" destOrd="0" parTransId="{14AAF0C2-1169-4E82-A00A-0184978A3F5B}" sibTransId="{95A55A53-3DEF-4D19-91DD-0C375EA09269}"/>
    <dgm:cxn modelId="{DE6A734C-A48A-4E6B-BD11-6441CAF19CE5}" srcId="{3B33A9BF-4992-463B-810B-55B00DC8D05C}" destId="{BF43FA40-A177-47CE-85D4-250E7E86467D}" srcOrd="0" destOrd="0" parTransId="{7548D4AE-92A1-4109-A1A4-08DF607D8546}" sibTransId="{33418D1C-6FF1-4465-99D2-B058C36832D6}"/>
    <dgm:cxn modelId="{1ED27AE2-C187-4587-9137-D5A20FDFCE95}" type="presOf" srcId="{A4A95F84-2309-4311-8808-277C29989740}" destId="{77F39969-393F-4F07-8D69-665E2C8FE554}" srcOrd="0" destOrd="0" presId="urn:microsoft.com/office/officeart/2005/8/layout/vList2"/>
    <dgm:cxn modelId="{5C93E13F-5F3D-4F2F-863F-F38B4F49DBEC}" srcId="{3B33A9BF-4992-463B-810B-55B00DC8D05C}" destId="{A4A95F84-2309-4311-8808-277C29989740}" srcOrd="1" destOrd="0" parTransId="{18D7EBF0-6E7D-4C57-895A-B86C0FF21B1C}" sibTransId="{9A09B560-80D8-45C6-91F7-25A5998E1D30}"/>
    <dgm:cxn modelId="{D0BAABD4-EC27-4AF6-99CA-9F4DF8CE69C9}" type="presOf" srcId="{BF43FA40-A177-47CE-85D4-250E7E86467D}" destId="{76B6BEEB-EBF8-4551-B417-A13D0BE8C252}" srcOrd="0" destOrd="0" presId="urn:microsoft.com/office/officeart/2005/8/layout/vList2"/>
    <dgm:cxn modelId="{1B61C39A-51D6-436D-AC67-B3FF20C8137C}" type="presOf" srcId="{3B33A9BF-4992-463B-810B-55B00DC8D05C}" destId="{CE11AC9D-C8A5-43D5-8643-74EFD1026636}" srcOrd="0" destOrd="0" presId="urn:microsoft.com/office/officeart/2005/8/layout/vList2"/>
    <dgm:cxn modelId="{4D406D2B-2114-4B30-BA7B-AC84FFD63EAE}" srcId="{A4A95F84-2309-4311-8808-277C29989740}" destId="{2F89E47F-E0C7-4A54-8FCA-9FABC3E9B4DE}" srcOrd="0" destOrd="0" parTransId="{00DE7891-633D-426B-8C9A-3018A6C546FC}" sibTransId="{5D1306FD-C7E2-495C-B527-1B0C3064CD7D}"/>
    <dgm:cxn modelId="{04B8F82B-DCAA-45AC-B095-D40628E8D8B1}" type="presParOf" srcId="{CE11AC9D-C8A5-43D5-8643-74EFD1026636}" destId="{76B6BEEB-EBF8-4551-B417-A13D0BE8C252}" srcOrd="0" destOrd="0" presId="urn:microsoft.com/office/officeart/2005/8/layout/vList2"/>
    <dgm:cxn modelId="{4BC068F9-9134-4417-9195-90ECD3F92ECE}" type="presParOf" srcId="{CE11AC9D-C8A5-43D5-8643-74EFD1026636}" destId="{219C41B7-8C71-4A1E-BDD9-137A199DB588}" srcOrd="1" destOrd="0" presId="urn:microsoft.com/office/officeart/2005/8/layout/vList2"/>
    <dgm:cxn modelId="{4046EB67-8762-49F6-8A9E-B90F4612A84C}" type="presParOf" srcId="{CE11AC9D-C8A5-43D5-8643-74EFD1026636}" destId="{77F39969-393F-4F07-8D69-665E2C8FE554}" srcOrd="2" destOrd="0" presId="urn:microsoft.com/office/officeart/2005/8/layout/vList2"/>
    <dgm:cxn modelId="{D380DACB-E444-4507-B258-31F190F3BE6D}" type="presParOf" srcId="{CE11AC9D-C8A5-43D5-8643-74EFD1026636}" destId="{1F6AA3EE-EB9C-4469-89DE-A67C12DEF85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3102D0-E5D4-4EBD-85C4-6FBAEBB8A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404C0D2-2A4E-4FFF-88C5-C6771F690976}">
      <dgm:prSet phldrT="[Texto]"/>
      <dgm:spPr/>
      <dgm:t>
        <a:bodyPr/>
        <a:lstStyle/>
        <a:p>
          <a:r>
            <a:rPr lang="pt-BR" dirty="0" smtClean="0"/>
            <a:t>Operadores aritméticos</a:t>
          </a:r>
          <a:endParaRPr lang="pt-BR" dirty="0"/>
        </a:p>
      </dgm:t>
    </dgm:pt>
    <dgm:pt modelId="{E7344021-75B3-4C2E-8723-7B6470764028}" type="parTrans" cxnId="{FCCF0C4D-5B17-42E9-8C24-F0831EBF7F60}">
      <dgm:prSet/>
      <dgm:spPr/>
      <dgm:t>
        <a:bodyPr/>
        <a:lstStyle/>
        <a:p>
          <a:endParaRPr lang="pt-BR"/>
        </a:p>
      </dgm:t>
    </dgm:pt>
    <dgm:pt modelId="{7AAE73FF-4C5A-438E-852E-BAF3E773226C}" type="sibTrans" cxnId="{FCCF0C4D-5B17-42E9-8C24-F0831EBF7F60}">
      <dgm:prSet/>
      <dgm:spPr/>
      <dgm:t>
        <a:bodyPr/>
        <a:lstStyle/>
        <a:p>
          <a:endParaRPr lang="pt-BR"/>
        </a:p>
      </dgm:t>
    </dgm:pt>
    <dgm:pt modelId="{3F4A7CEB-43E9-4967-9397-6C7EF40A94DE}" type="pres">
      <dgm:prSet presAssocID="{733102D0-E5D4-4EBD-85C4-6FBAEBB8A9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B6DB8F-5705-4A99-9E57-3A4585C3ACBD}" type="pres">
      <dgm:prSet presAssocID="{2404C0D2-2A4E-4FFF-88C5-C6771F690976}" presName="parentText" presStyleLbl="node1" presStyleIdx="0" presStyleCnt="1" custLinFactNeighborY="126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CCF0C4D-5B17-42E9-8C24-F0831EBF7F60}" srcId="{733102D0-E5D4-4EBD-85C4-6FBAEBB8A97F}" destId="{2404C0D2-2A4E-4FFF-88C5-C6771F690976}" srcOrd="0" destOrd="0" parTransId="{E7344021-75B3-4C2E-8723-7B6470764028}" sibTransId="{7AAE73FF-4C5A-438E-852E-BAF3E773226C}"/>
    <dgm:cxn modelId="{82A3FB83-54F5-4A40-AECE-39A0AB00F99A}" type="presOf" srcId="{2404C0D2-2A4E-4FFF-88C5-C6771F690976}" destId="{6EB6DB8F-5705-4A99-9E57-3A4585C3ACBD}" srcOrd="0" destOrd="0" presId="urn:microsoft.com/office/officeart/2005/8/layout/vList2"/>
    <dgm:cxn modelId="{F75D478C-EF44-4847-9890-BF152D6D27CE}" type="presOf" srcId="{733102D0-E5D4-4EBD-85C4-6FBAEBB8A97F}" destId="{3F4A7CEB-43E9-4967-9397-6C7EF40A94DE}" srcOrd="0" destOrd="0" presId="urn:microsoft.com/office/officeart/2005/8/layout/vList2"/>
    <dgm:cxn modelId="{B3426203-E8BB-48CE-BA13-6B29E83736B3}" type="presParOf" srcId="{3F4A7CEB-43E9-4967-9397-6C7EF40A94DE}" destId="{6EB6DB8F-5705-4A99-9E57-3A4585C3AC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3102D0-E5D4-4EBD-85C4-6FBAEBB8A9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404C0D2-2A4E-4FFF-88C5-C6771F690976}">
      <dgm:prSet phldrT="[Texto]"/>
      <dgm:spPr/>
      <dgm:t>
        <a:bodyPr/>
        <a:lstStyle/>
        <a:p>
          <a:r>
            <a:rPr lang="pt-BR" dirty="0" smtClean="0"/>
            <a:t>Operadores de comparação</a:t>
          </a:r>
          <a:endParaRPr lang="pt-BR" dirty="0"/>
        </a:p>
      </dgm:t>
    </dgm:pt>
    <dgm:pt modelId="{E7344021-75B3-4C2E-8723-7B6470764028}" type="parTrans" cxnId="{FCCF0C4D-5B17-42E9-8C24-F0831EBF7F60}">
      <dgm:prSet/>
      <dgm:spPr/>
      <dgm:t>
        <a:bodyPr/>
        <a:lstStyle/>
        <a:p>
          <a:endParaRPr lang="pt-BR"/>
        </a:p>
      </dgm:t>
    </dgm:pt>
    <dgm:pt modelId="{7AAE73FF-4C5A-438E-852E-BAF3E773226C}" type="sibTrans" cxnId="{FCCF0C4D-5B17-42E9-8C24-F0831EBF7F60}">
      <dgm:prSet/>
      <dgm:spPr/>
      <dgm:t>
        <a:bodyPr/>
        <a:lstStyle/>
        <a:p>
          <a:endParaRPr lang="pt-BR"/>
        </a:p>
      </dgm:t>
    </dgm:pt>
    <dgm:pt modelId="{3F4A7CEB-43E9-4967-9397-6C7EF40A94DE}" type="pres">
      <dgm:prSet presAssocID="{733102D0-E5D4-4EBD-85C4-6FBAEBB8A9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B6DB8F-5705-4A99-9E57-3A4585C3ACBD}" type="pres">
      <dgm:prSet presAssocID="{2404C0D2-2A4E-4FFF-88C5-C6771F690976}" presName="parentText" presStyleLbl="node1" presStyleIdx="0" presStyleCnt="1" custLinFactNeighborY="126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CCF0C4D-5B17-42E9-8C24-F0831EBF7F60}" srcId="{733102D0-E5D4-4EBD-85C4-6FBAEBB8A97F}" destId="{2404C0D2-2A4E-4FFF-88C5-C6771F690976}" srcOrd="0" destOrd="0" parTransId="{E7344021-75B3-4C2E-8723-7B6470764028}" sibTransId="{7AAE73FF-4C5A-438E-852E-BAF3E773226C}"/>
    <dgm:cxn modelId="{D3DDAF52-EDAD-4C2D-9FA8-C0C536F73702}" type="presOf" srcId="{733102D0-E5D4-4EBD-85C4-6FBAEBB8A97F}" destId="{3F4A7CEB-43E9-4967-9397-6C7EF40A94DE}" srcOrd="0" destOrd="0" presId="urn:microsoft.com/office/officeart/2005/8/layout/vList2"/>
    <dgm:cxn modelId="{961761C0-1BBE-4A7D-8CF3-45FA746C99B8}" type="presOf" srcId="{2404C0D2-2A4E-4FFF-88C5-C6771F690976}" destId="{6EB6DB8F-5705-4A99-9E57-3A4585C3ACBD}" srcOrd="0" destOrd="0" presId="urn:microsoft.com/office/officeart/2005/8/layout/vList2"/>
    <dgm:cxn modelId="{A5895BD2-DFC6-4EDF-BDC8-8DBAA6C6729D}" type="presParOf" srcId="{3F4A7CEB-43E9-4967-9397-6C7EF40A94DE}" destId="{6EB6DB8F-5705-4A99-9E57-3A4585C3AC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D807-7BD1-4DBA-ADE8-B14491F24AB1}">
      <dsp:nvSpPr>
        <dsp:cNvPr id="0" name=""/>
        <dsp:cNvSpPr/>
      </dsp:nvSpPr>
      <dsp:spPr>
        <a:xfrm>
          <a:off x="0" y="35467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Versões do Excel</a:t>
          </a:r>
          <a:endParaRPr lang="pt-BR" sz="2500" kern="1200" dirty="0"/>
        </a:p>
      </dsp:txBody>
      <dsp:txXfrm>
        <a:off x="29271" y="64738"/>
        <a:ext cx="8715571" cy="541083"/>
      </dsp:txXfrm>
    </dsp:sp>
    <dsp:sp modelId="{2127A592-F159-4404-B805-99EAA29EB159}">
      <dsp:nvSpPr>
        <dsp:cNvPr id="0" name=""/>
        <dsp:cNvSpPr/>
      </dsp:nvSpPr>
      <dsp:spPr>
        <a:xfrm>
          <a:off x="0" y="737538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Formatos de arquivo</a:t>
          </a:r>
          <a:endParaRPr lang="pt-BR" sz="2500" kern="1200" dirty="0"/>
        </a:p>
      </dsp:txBody>
      <dsp:txXfrm>
        <a:off x="29271" y="766809"/>
        <a:ext cx="8715571" cy="541083"/>
      </dsp:txXfrm>
    </dsp:sp>
    <dsp:sp modelId="{3FFEAB6A-2B4E-47AE-B099-5354DF034B72}">
      <dsp:nvSpPr>
        <dsp:cNvPr id="0" name=""/>
        <dsp:cNvSpPr/>
      </dsp:nvSpPr>
      <dsp:spPr>
        <a:xfrm>
          <a:off x="0" y="1409163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Tamanho de arquivo</a:t>
          </a:r>
          <a:endParaRPr lang="pt-BR" sz="2500" kern="1200" dirty="0"/>
        </a:p>
      </dsp:txBody>
      <dsp:txXfrm>
        <a:off x="29271" y="1438434"/>
        <a:ext cx="8715571" cy="541083"/>
      </dsp:txXfrm>
    </dsp:sp>
    <dsp:sp modelId="{1027DF64-00DE-4F19-B869-BF2A8B87234F}">
      <dsp:nvSpPr>
        <dsp:cNvPr id="0" name=""/>
        <dsp:cNvSpPr/>
      </dsp:nvSpPr>
      <dsp:spPr>
        <a:xfrm>
          <a:off x="0" y="2080788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Tipo de dados</a:t>
          </a:r>
          <a:endParaRPr lang="pt-BR" sz="2500" kern="1200" dirty="0"/>
        </a:p>
      </dsp:txBody>
      <dsp:txXfrm>
        <a:off x="29271" y="2110059"/>
        <a:ext cx="8715571" cy="541083"/>
      </dsp:txXfrm>
    </dsp:sp>
    <dsp:sp modelId="{BFD6F1CA-DE7B-478C-9D0D-0EB296762511}">
      <dsp:nvSpPr>
        <dsp:cNvPr id="0" name=""/>
        <dsp:cNvSpPr/>
      </dsp:nvSpPr>
      <dsp:spPr>
        <a:xfrm>
          <a:off x="0" y="2752413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Uso de funções</a:t>
          </a:r>
          <a:endParaRPr lang="pt-BR" sz="2500" kern="1200" dirty="0"/>
        </a:p>
      </dsp:txBody>
      <dsp:txXfrm>
        <a:off x="29271" y="2781684"/>
        <a:ext cx="8715571" cy="541083"/>
      </dsp:txXfrm>
    </dsp:sp>
    <dsp:sp modelId="{1194E707-6DF6-435A-B383-CA33B5B116ED}">
      <dsp:nvSpPr>
        <dsp:cNvPr id="0" name=""/>
        <dsp:cNvSpPr/>
      </dsp:nvSpPr>
      <dsp:spPr>
        <a:xfrm>
          <a:off x="0" y="3424038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Funções Interessantes</a:t>
          </a:r>
          <a:endParaRPr lang="pt-BR" sz="2500" kern="1200" dirty="0"/>
        </a:p>
      </dsp:txBody>
      <dsp:txXfrm>
        <a:off x="29271" y="3453309"/>
        <a:ext cx="8715571" cy="541083"/>
      </dsp:txXfrm>
    </dsp:sp>
    <dsp:sp modelId="{C747217C-12BA-4645-A2D5-3D631A0B9EFE}">
      <dsp:nvSpPr>
        <dsp:cNvPr id="0" name=""/>
        <dsp:cNvSpPr/>
      </dsp:nvSpPr>
      <dsp:spPr>
        <a:xfrm>
          <a:off x="0" y="4095663"/>
          <a:ext cx="877411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Funções vetoriais/matriciais</a:t>
          </a:r>
          <a:endParaRPr lang="pt-BR" sz="2500" kern="1200" dirty="0"/>
        </a:p>
      </dsp:txBody>
      <dsp:txXfrm>
        <a:off x="29271" y="4124934"/>
        <a:ext cx="8715571" cy="541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EBC4-0397-455A-90C5-0E757E0B36C2}">
      <dsp:nvSpPr>
        <dsp:cNvPr id="0" name=""/>
        <dsp:cNvSpPr/>
      </dsp:nvSpPr>
      <dsp:spPr>
        <a:xfrm>
          <a:off x="0" y="339774"/>
          <a:ext cx="60960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79044" rIns="47311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 smtClean="0"/>
            <a:t>Problemas com picos de uso da memória. Pode dar um crash se o uso instantâneo de memória passar de 1Gb</a:t>
          </a:r>
          <a:endParaRPr lang="pt-BR" sz="2300" kern="1200" dirty="0"/>
        </a:p>
      </dsp:txBody>
      <dsp:txXfrm>
        <a:off x="0" y="339774"/>
        <a:ext cx="6096000" cy="1630125"/>
      </dsp:txXfrm>
    </dsp:sp>
    <dsp:sp modelId="{F97EEF2C-0D23-49F6-B98E-42DB8049355C}">
      <dsp:nvSpPr>
        <dsp:cNvPr id="0" name=""/>
        <dsp:cNvSpPr/>
      </dsp:nvSpPr>
      <dsp:spPr>
        <a:xfrm>
          <a:off x="304800" y="294"/>
          <a:ext cx="42672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32 bits</a:t>
          </a:r>
          <a:endParaRPr lang="pt-BR" sz="2300" kern="1200" dirty="0"/>
        </a:p>
      </dsp:txBody>
      <dsp:txXfrm>
        <a:off x="337944" y="33438"/>
        <a:ext cx="4200912" cy="612672"/>
      </dsp:txXfrm>
    </dsp:sp>
    <dsp:sp modelId="{91E1113A-D2E1-40DF-A591-2EA9F6A264B7}">
      <dsp:nvSpPr>
        <dsp:cNvPr id="0" name=""/>
        <dsp:cNvSpPr/>
      </dsp:nvSpPr>
      <dsp:spPr>
        <a:xfrm>
          <a:off x="0" y="2433580"/>
          <a:ext cx="60960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79044" rIns="47311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 smtClean="0"/>
            <a:t>O limite de memória usada é o limite de memória da maquina (com memória virtual)</a:t>
          </a:r>
          <a:endParaRPr lang="pt-BR" sz="2300" kern="1200" dirty="0"/>
        </a:p>
      </dsp:txBody>
      <dsp:txXfrm>
        <a:off x="0" y="2433580"/>
        <a:ext cx="6096000" cy="1630125"/>
      </dsp:txXfrm>
    </dsp:sp>
    <dsp:sp modelId="{8B4F55F8-0EFF-42CF-AB21-4726FD5752CC}">
      <dsp:nvSpPr>
        <dsp:cNvPr id="0" name=""/>
        <dsp:cNvSpPr/>
      </dsp:nvSpPr>
      <dsp:spPr>
        <a:xfrm>
          <a:off x="304800" y="2094099"/>
          <a:ext cx="426720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/>
            <a:t>64 bits</a:t>
          </a:r>
          <a:endParaRPr lang="pt-BR" sz="2300" kern="1200" dirty="0"/>
        </a:p>
      </dsp:txBody>
      <dsp:txXfrm>
        <a:off x="337944" y="2127243"/>
        <a:ext cx="4200912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1EBC4-0397-455A-90C5-0E757E0B36C2}">
      <dsp:nvSpPr>
        <dsp:cNvPr id="0" name=""/>
        <dsp:cNvSpPr/>
      </dsp:nvSpPr>
      <dsp:spPr>
        <a:xfrm>
          <a:off x="0" y="282706"/>
          <a:ext cx="5934806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607" tIns="270764" rIns="46060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Não é possível importar uma consulta do Power Query diretamente para o Modelo de Dados do Excel (Power </a:t>
          </a:r>
          <a:r>
            <a:rPr lang="pt-BR" sz="1300" kern="1200" dirty="0" err="1" smtClean="0"/>
            <a:t>Pivot</a:t>
          </a:r>
          <a:r>
            <a:rPr lang="pt-BR" sz="1300" kern="1200" dirty="0" smtClean="0"/>
            <a:t>). Isso tem que ser feito usando uma planilha como repositório intermediário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Interface de uso do Power </a:t>
          </a:r>
          <a:r>
            <a:rPr lang="pt-BR" sz="1300" kern="1200" dirty="0" err="1" smtClean="0"/>
            <a:t>Pivot</a:t>
          </a:r>
          <a:r>
            <a:rPr lang="pt-BR" sz="1300" kern="1200" dirty="0" smtClean="0"/>
            <a:t> é mais arcaica</a:t>
          </a:r>
          <a:endParaRPr lang="pt-BR" sz="1300" kern="1200" dirty="0"/>
        </a:p>
      </dsp:txBody>
      <dsp:txXfrm>
        <a:off x="0" y="282706"/>
        <a:ext cx="5934806" cy="1126125"/>
      </dsp:txXfrm>
    </dsp:sp>
    <dsp:sp modelId="{F97EEF2C-0D23-49F6-B98E-42DB8049355C}">
      <dsp:nvSpPr>
        <dsp:cNvPr id="0" name=""/>
        <dsp:cNvSpPr/>
      </dsp:nvSpPr>
      <dsp:spPr>
        <a:xfrm>
          <a:off x="296740" y="90826"/>
          <a:ext cx="415436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025" tIns="0" rIns="1570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Excel 2010</a:t>
          </a:r>
          <a:endParaRPr lang="pt-BR" sz="1300" kern="1200" dirty="0"/>
        </a:p>
      </dsp:txBody>
      <dsp:txXfrm>
        <a:off x="315474" y="109560"/>
        <a:ext cx="4116896" cy="346292"/>
      </dsp:txXfrm>
    </dsp:sp>
    <dsp:sp modelId="{91E1113A-D2E1-40DF-A591-2EA9F6A264B7}">
      <dsp:nvSpPr>
        <dsp:cNvPr id="0" name=""/>
        <dsp:cNvSpPr/>
      </dsp:nvSpPr>
      <dsp:spPr>
        <a:xfrm>
          <a:off x="0" y="1670911"/>
          <a:ext cx="5934806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607" tIns="270764" rIns="46060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As consultas Power Query podem ser carregadas no Modelo de Dados do Excel (Power </a:t>
          </a:r>
          <a:r>
            <a:rPr lang="pt-BR" sz="1300" kern="1200" dirty="0" err="1" smtClean="0"/>
            <a:t>Pivot</a:t>
          </a:r>
          <a:r>
            <a:rPr lang="pt-BR" sz="1300" kern="1200" dirty="0" smtClean="0"/>
            <a:t>) 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Power </a:t>
          </a:r>
          <a:r>
            <a:rPr lang="pt-BR" sz="1300" kern="1200" dirty="0" err="1" smtClean="0"/>
            <a:t>Pivot</a:t>
          </a:r>
          <a:r>
            <a:rPr lang="pt-BR" sz="1300" kern="1200" dirty="0" smtClean="0"/>
            <a:t> já vem embutido e a interface é melhor. Tem menos bugs</a:t>
          </a:r>
          <a:endParaRPr lang="pt-BR" sz="1300" kern="1200" dirty="0"/>
        </a:p>
      </dsp:txBody>
      <dsp:txXfrm>
        <a:off x="0" y="1670911"/>
        <a:ext cx="5934806" cy="941850"/>
      </dsp:txXfrm>
    </dsp:sp>
    <dsp:sp modelId="{8B4F55F8-0EFF-42CF-AB21-4726FD5752CC}">
      <dsp:nvSpPr>
        <dsp:cNvPr id="0" name=""/>
        <dsp:cNvSpPr/>
      </dsp:nvSpPr>
      <dsp:spPr>
        <a:xfrm>
          <a:off x="296740" y="1479031"/>
          <a:ext cx="415436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025" tIns="0" rIns="1570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Excel 2013</a:t>
          </a:r>
          <a:endParaRPr lang="pt-BR" sz="1300" kern="1200" dirty="0"/>
        </a:p>
      </dsp:txBody>
      <dsp:txXfrm>
        <a:off x="315474" y="1497765"/>
        <a:ext cx="4116896" cy="346292"/>
      </dsp:txXfrm>
    </dsp:sp>
    <dsp:sp modelId="{4B3E539D-A106-4913-8868-5E5C76D37AE9}">
      <dsp:nvSpPr>
        <dsp:cNvPr id="0" name=""/>
        <dsp:cNvSpPr/>
      </dsp:nvSpPr>
      <dsp:spPr>
        <a:xfrm>
          <a:off x="0" y="2874841"/>
          <a:ext cx="5934806" cy="200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607" tIns="270764" rIns="46060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AINDA não pode ser usado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Power Query foi para o item de menu “Dados”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Melhor usabilidade do Power </a:t>
          </a:r>
          <a:r>
            <a:rPr lang="pt-BR" sz="1300" kern="1200" dirty="0" err="1" smtClean="0"/>
            <a:t>Pivot</a:t>
          </a:r>
          <a:r>
            <a:rPr lang="pt-BR" sz="1300" kern="1200" dirty="0" smtClean="0"/>
            <a:t> (</a:t>
          </a:r>
          <a:r>
            <a:rPr lang="pt-BR" sz="1300" kern="1200" dirty="0" err="1" smtClean="0"/>
            <a:t>autocomplete</a:t>
          </a:r>
          <a:r>
            <a:rPr lang="pt-BR" sz="1300" kern="1200" dirty="0" smtClean="0"/>
            <a:t> mais funcional)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Funcionalidade de procura de métricas pelo nome para adição à tabela Dinâmica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Novas funções DAX como </a:t>
          </a:r>
          <a:r>
            <a:rPr lang="pt-BR" sz="1300" kern="1200" dirty="0" err="1" smtClean="0"/>
            <a:t>Produtório</a:t>
          </a:r>
          <a:r>
            <a:rPr lang="pt-BR" sz="1300" kern="1200" dirty="0" smtClean="0"/>
            <a:t> (até o 2013 é necessário usar LOG)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300" kern="1200" dirty="0" smtClean="0"/>
            <a:t>Novos gráficos, como Histograma e Box </a:t>
          </a:r>
          <a:r>
            <a:rPr lang="pt-BR" sz="1300" kern="1200" dirty="0" err="1" smtClean="0"/>
            <a:t>and</a:t>
          </a:r>
          <a:r>
            <a:rPr lang="pt-BR" sz="1300" kern="1200" dirty="0" smtClean="0"/>
            <a:t> </a:t>
          </a:r>
          <a:r>
            <a:rPr lang="pt-BR" sz="1300" kern="1200" dirty="0" err="1" smtClean="0"/>
            <a:t>Whiskers</a:t>
          </a:r>
          <a:endParaRPr lang="pt-B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300" kern="1200" dirty="0"/>
        </a:p>
      </dsp:txBody>
      <dsp:txXfrm>
        <a:off x="0" y="2874841"/>
        <a:ext cx="5934806" cy="2006550"/>
      </dsp:txXfrm>
    </dsp:sp>
    <dsp:sp modelId="{BB544B20-31ED-45B6-9F0E-4D1ADCB00DA8}">
      <dsp:nvSpPr>
        <dsp:cNvPr id="0" name=""/>
        <dsp:cNvSpPr/>
      </dsp:nvSpPr>
      <dsp:spPr>
        <a:xfrm>
          <a:off x="296740" y="2682961"/>
          <a:ext cx="415436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025" tIns="0" rIns="157025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Excel 2016</a:t>
          </a:r>
          <a:endParaRPr lang="pt-BR" sz="1300" kern="1200" dirty="0"/>
        </a:p>
      </dsp:txBody>
      <dsp:txXfrm>
        <a:off x="315474" y="2701695"/>
        <a:ext cx="4116896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CCA27-A4F1-4C73-BD60-219E0DC6CBF1}">
      <dsp:nvSpPr>
        <dsp:cNvPr id="0" name=""/>
        <dsp:cNvSpPr/>
      </dsp:nvSpPr>
      <dsp:spPr>
        <a:xfrm>
          <a:off x="0" y="282527"/>
          <a:ext cx="8247184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73" tIns="249936" rIns="6400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Formato usado antes do Excel 2007. Não possui funcionalidades como a Tabela (</a:t>
          </a:r>
          <a:r>
            <a:rPr lang="pt-BR" sz="1200" kern="1200" dirty="0" err="1" smtClean="0"/>
            <a:t>ListObject</a:t>
          </a:r>
          <a:r>
            <a:rPr lang="pt-BR" sz="1200" kern="1200" dirty="0" smtClean="0"/>
            <a:t>). Se quiser usar estas importantes funcionalidades, </a:t>
          </a:r>
          <a:r>
            <a:rPr lang="pt-BR" sz="1200" b="1" kern="1200" dirty="0" smtClean="0"/>
            <a:t>não use este formato</a:t>
          </a:r>
          <a:endParaRPr lang="pt-BR" sz="1200" b="1" kern="1200" dirty="0"/>
        </a:p>
      </dsp:txBody>
      <dsp:txXfrm>
        <a:off x="0" y="282527"/>
        <a:ext cx="8247184" cy="680400"/>
      </dsp:txXfrm>
    </dsp:sp>
    <dsp:sp modelId="{274CCA36-6031-47EE-BD85-6CF0CF96435F}">
      <dsp:nvSpPr>
        <dsp:cNvPr id="0" name=""/>
        <dsp:cNvSpPr/>
      </dsp:nvSpPr>
      <dsp:spPr>
        <a:xfrm>
          <a:off x="412359" y="105407"/>
          <a:ext cx="57730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207" tIns="0" rIns="21820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.</a:t>
          </a:r>
          <a:r>
            <a:rPr lang="pt-BR" sz="1200" kern="1200" dirty="0" err="1" smtClean="0"/>
            <a:t>xls</a:t>
          </a:r>
          <a:endParaRPr lang="pt-BR" sz="1200" kern="1200" dirty="0"/>
        </a:p>
      </dsp:txBody>
      <dsp:txXfrm>
        <a:off x="429652" y="122700"/>
        <a:ext cx="5738442" cy="319654"/>
      </dsp:txXfrm>
    </dsp:sp>
    <dsp:sp modelId="{B06740A9-7858-4CB3-AF9B-CDCF20DD52F7}">
      <dsp:nvSpPr>
        <dsp:cNvPr id="0" name=""/>
        <dsp:cNvSpPr/>
      </dsp:nvSpPr>
      <dsp:spPr>
        <a:xfrm>
          <a:off x="0" y="1204847"/>
          <a:ext cx="82471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73" tIns="249936" rIns="6400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Formato usado a partir do Excel 2007. Suporta todas as funcionalidades. Não suporta macro VBA.</a:t>
          </a:r>
          <a:endParaRPr lang="pt-BR" sz="1200" kern="1200" dirty="0"/>
        </a:p>
      </dsp:txBody>
      <dsp:txXfrm>
        <a:off x="0" y="1204847"/>
        <a:ext cx="8247184" cy="510300"/>
      </dsp:txXfrm>
    </dsp:sp>
    <dsp:sp modelId="{64D74CEE-7CE5-46A7-9CD5-FF4251BADEAE}">
      <dsp:nvSpPr>
        <dsp:cNvPr id="0" name=""/>
        <dsp:cNvSpPr/>
      </dsp:nvSpPr>
      <dsp:spPr>
        <a:xfrm>
          <a:off x="412359" y="1027727"/>
          <a:ext cx="57730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207" tIns="0" rIns="21820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.</a:t>
          </a:r>
          <a:r>
            <a:rPr lang="pt-BR" sz="1200" kern="1200" dirty="0" err="1" smtClean="0"/>
            <a:t>xlsx</a:t>
          </a:r>
          <a:endParaRPr lang="pt-BR" sz="1200" kern="1200" dirty="0"/>
        </a:p>
      </dsp:txBody>
      <dsp:txXfrm>
        <a:off x="429652" y="1045020"/>
        <a:ext cx="5738442" cy="319654"/>
      </dsp:txXfrm>
    </dsp:sp>
    <dsp:sp modelId="{27141D52-273D-4ABC-BB6C-1F6884B4E880}">
      <dsp:nvSpPr>
        <dsp:cNvPr id="0" name=""/>
        <dsp:cNvSpPr/>
      </dsp:nvSpPr>
      <dsp:spPr>
        <a:xfrm>
          <a:off x="0" y="1957067"/>
          <a:ext cx="8247184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73" tIns="249936" rIns="6400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Versão do </a:t>
          </a:r>
          <a:r>
            <a:rPr lang="pt-BR" sz="1200" kern="1200" dirty="0" err="1" smtClean="0"/>
            <a:t>xlsx</a:t>
          </a:r>
          <a:r>
            <a:rPr lang="pt-BR" sz="1200" kern="1200" dirty="0" smtClean="0"/>
            <a:t> que suporta Macro VBA</a:t>
          </a:r>
          <a:endParaRPr lang="pt-BR" sz="1200" kern="1200" dirty="0"/>
        </a:p>
      </dsp:txBody>
      <dsp:txXfrm>
        <a:off x="0" y="1957067"/>
        <a:ext cx="8247184" cy="510300"/>
      </dsp:txXfrm>
    </dsp:sp>
    <dsp:sp modelId="{475771A3-489A-43AF-AFB7-3BC0573B9BEA}">
      <dsp:nvSpPr>
        <dsp:cNvPr id="0" name=""/>
        <dsp:cNvSpPr/>
      </dsp:nvSpPr>
      <dsp:spPr>
        <a:xfrm>
          <a:off x="412359" y="1779947"/>
          <a:ext cx="57730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207" tIns="0" rIns="21820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.</a:t>
          </a:r>
          <a:r>
            <a:rPr lang="pt-BR" sz="1200" kern="1200" dirty="0" err="1" smtClean="0"/>
            <a:t>xlsxm</a:t>
          </a:r>
          <a:endParaRPr lang="pt-BR" sz="1200" kern="1200" dirty="0"/>
        </a:p>
      </dsp:txBody>
      <dsp:txXfrm>
        <a:off x="429652" y="1797240"/>
        <a:ext cx="5738442" cy="319654"/>
      </dsp:txXfrm>
    </dsp:sp>
    <dsp:sp modelId="{F2953C8D-860E-411E-BFE1-4495B3D6D054}">
      <dsp:nvSpPr>
        <dsp:cNvPr id="0" name=""/>
        <dsp:cNvSpPr/>
      </dsp:nvSpPr>
      <dsp:spPr>
        <a:xfrm>
          <a:off x="0" y="2709287"/>
          <a:ext cx="8247184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73" tIns="249936" rIns="6400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Conteúdo igual ao .</a:t>
          </a:r>
          <a:r>
            <a:rPr lang="pt-BR" sz="1200" kern="1200" dirty="0" err="1" smtClean="0"/>
            <a:t>xlsxm</a:t>
          </a:r>
          <a:r>
            <a:rPr lang="pt-BR" sz="1200" kern="1200" dirty="0" smtClean="0"/>
            <a:t>, mas em formato binário. O .</a:t>
          </a:r>
          <a:r>
            <a:rPr lang="pt-BR" sz="1200" kern="1200" dirty="0" err="1" smtClean="0"/>
            <a:t>xslx</a:t>
          </a:r>
          <a:r>
            <a:rPr lang="pt-BR" sz="1200" kern="1200" dirty="0" smtClean="0"/>
            <a:t> e o .</a:t>
          </a:r>
          <a:r>
            <a:rPr lang="pt-BR" sz="1200" kern="1200" dirty="0" err="1" smtClean="0"/>
            <a:t>xlsxm</a:t>
          </a:r>
          <a:r>
            <a:rPr lang="pt-BR" sz="1200" kern="1200" dirty="0" smtClean="0"/>
            <a:t> são na verdade arquivos ZIP com arquivos .</a:t>
          </a:r>
          <a:r>
            <a:rPr lang="pt-BR" sz="1200" kern="1200" dirty="0" err="1" smtClean="0"/>
            <a:t>xml</a:t>
          </a:r>
          <a:r>
            <a:rPr lang="pt-BR" sz="1200" kern="1200" dirty="0" smtClean="0"/>
            <a:t> dentro. XML é uma linguagem textual de marcação universal usada para armazenar dados. Como é binário (não precisa ser escrito em código ASCII), é mais eficiente. </a:t>
          </a:r>
          <a:endParaRPr lang="pt-BR" sz="1200" kern="1200" dirty="0"/>
        </a:p>
      </dsp:txBody>
      <dsp:txXfrm>
        <a:off x="0" y="2709287"/>
        <a:ext cx="8247184" cy="850500"/>
      </dsp:txXfrm>
    </dsp:sp>
    <dsp:sp modelId="{4D211D50-BE85-482F-B20D-6ADCAAF5D72E}">
      <dsp:nvSpPr>
        <dsp:cNvPr id="0" name=""/>
        <dsp:cNvSpPr/>
      </dsp:nvSpPr>
      <dsp:spPr>
        <a:xfrm>
          <a:off x="412359" y="2532167"/>
          <a:ext cx="57730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207" tIns="0" rIns="21820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smtClean="0"/>
            <a:t>.</a:t>
          </a:r>
          <a:r>
            <a:rPr lang="pt-BR" sz="1200" kern="1200" dirty="0" err="1" smtClean="0"/>
            <a:t>xlsxb</a:t>
          </a:r>
          <a:endParaRPr lang="pt-BR" sz="1200" kern="1200" dirty="0"/>
        </a:p>
      </dsp:txBody>
      <dsp:txXfrm>
        <a:off x="429652" y="2549460"/>
        <a:ext cx="5738442" cy="319654"/>
      </dsp:txXfrm>
    </dsp:sp>
    <dsp:sp modelId="{31087EA3-EAFB-4619-8984-089167CCCF10}">
      <dsp:nvSpPr>
        <dsp:cNvPr id="0" name=""/>
        <dsp:cNvSpPr/>
      </dsp:nvSpPr>
      <dsp:spPr>
        <a:xfrm>
          <a:off x="0" y="3801707"/>
          <a:ext cx="8247184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73" tIns="249936" rIns="640073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200" kern="1200" dirty="0" smtClean="0"/>
            <a:t>Formato simples de informações textuais separadas por vírgulas (</a:t>
          </a:r>
          <a:r>
            <a:rPr lang="pt-BR" sz="1200" kern="1200" dirty="0" err="1" smtClean="0"/>
            <a:t>comma-separated</a:t>
          </a:r>
          <a:r>
            <a:rPr lang="pt-BR" sz="1200" kern="1200" dirty="0" smtClean="0"/>
            <a:t> </a:t>
          </a:r>
          <a:r>
            <a:rPr lang="pt-BR" sz="1200" kern="1200" dirty="0" err="1" smtClean="0"/>
            <a:t>values</a:t>
          </a:r>
          <a:r>
            <a:rPr lang="pt-BR" sz="1200" kern="1200" dirty="0" smtClean="0"/>
            <a:t>). É lido pelo Excel. Podemos salvar uma Planilha (</a:t>
          </a:r>
          <a:r>
            <a:rPr lang="pt-BR" sz="1200" b="1" kern="1200" dirty="0" smtClean="0"/>
            <a:t>uma</a:t>
          </a:r>
          <a:r>
            <a:rPr lang="pt-BR" sz="1200" kern="1200" dirty="0" smtClean="0"/>
            <a:t> das planilhas de uma Pasta de Trabalho!) como um arquivo .CSV (as fórmulas não são salvas, só os valores!)</a:t>
          </a:r>
          <a:endParaRPr lang="pt-BR" sz="1200" kern="1200" dirty="0"/>
        </a:p>
      </dsp:txBody>
      <dsp:txXfrm>
        <a:off x="0" y="3801707"/>
        <a:ext cx="8247184" cy="850500"/>
      </dsp:txXfrm>
    </dsp:sp>
    <dsp:sp modelId="{299E330E-A31A-4F07-807D-0B8CC0BE100F}">
      <dsp:nvSpPr>
        <dsp:cNvPr id="0" name=""/>
        <dsp:cNvSpPr/>
      </dsp:nvSpPr>
      <dsp:spPr>
        <a:xfrm>
          <a:off x="412359" y="3624587"/>
          <a:ext cx="5773028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207" tIns="0" rIns="218207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kern="1200" dirty="0" err="1" smtClean="0"/>
            <a:t>Csv</a:t>
          </a:r>
          <a:endParaRPr lang="pt-BR" sz="1200" kern="1200" dirty="0"/>
        </a:p>
      </dsp:txBody>
      <dsp:txXfrm>
        <a:off x="429652" y="3641880"/>
        <a:ext cx="5738442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21/02/2018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2589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2: O</a:t>
            </a:r>
            <a:r>
              <a:rPr lang="pt-BR" sz="1400" baseline="0" dirty="0" smtClean="0">
                <a:solidFill>
                  <a:srgbClr val="FCCA80"/>
                </a:solidFill>
              </a:rPr>
              <a:t> Uso tradicional do Excel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 2</a:t>
            </a: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Dados do Excel: Ponto Flutuante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22" y="690028"/>
            <a:ext cx="8969340" cy="5093091"/>
          </a:xfrm>
        </p:spPr>
        <p:txBody>
          <a:bodyPr>
            <a:normAutofit/>
          </a:bodyPr>
          <a:lstStyle/>
          <a:p>
            <a:r>
              <a:rPr lang="pt-BR" dirty="0" smtClean="0"/>
              <a:t>Consequências:</a:t>
            </a:r>
          </a:p>
          <a:p>
            <a:pPr lvl="1"/>
            <a:r>
              <a:rPr lang="pt-BR" sz="1600" dirty="0"/>
              <a:t>Como muitos dos números </a:t>
            </a:r>
            <a:r>
              <a:rPr lang="pt-BR" sz="1600" dirty="0" smtClean="0"/>
              <a:t>reais </a:t>
            </a:r>
            <a:r>
              <a:rPr lang="pt-BR" sz="1600" dirty="0"/>
              <a:t>não possuem representação </a:t>
            </a:r>
            <a:r>
              <a:rPr lang="pt-BR" sz="1600" dirty="0" smtClean="0"/>
              <a:t>exata no esquema de ponto flutuante, </a:t>
            </a:r>
            <a:r>
              <a:rPr lang="pt-BR" sz="1600" dirty="0"/>
              <a:t>eles são aproximados para o número mais próximo, isso pode causar </a:t>
            </a:r>
            <a:r>
              <a:rPr lang="pt-BR" sz="1600" b="1" dirty="0"/>
              <a:t>pequenos erros de arredondamento</a:t>
            </a:r>
            <a:r>
              <a:rPr lang="pt-BR" sz="1600" dirty="0"/>
              <a:t>. Estes erros podem se acumular</a:t>
            </a:r>
          </a:p>
          <a:p>
            <a:pPr lvl="1"/>
            <a:r>
              <a:rPr lang="pt-BR" sz="1600" dirty="0"/>
              <a:t>A granularidade da representação não atinge além dos </a:t>
            </a:r>
            <a:r>
              <a:rPr lang="pt-BR" sz="1600" b="1" dirty="0"/>
              <a:t>15 dígitos decimais mais significativos</a:t>
            </a:r>
            <a:r>
              <a:rPr lang="pt-BR" sz="1600" dirty="0"/>
              <a:t>, ou seja, uma soma do tipo 1 + 0,0000000000000001 vai resultar em </a:t>
            </a:r>
            <a:r>
              <a:rPr lang="pt-BR" sz="1600" dirty="0" smtClean="0"/>
              <a:t>1,0000000000000000. Convenção da especificação IEEE 754. Curiosidade: por quê? </a:t>
            </a:r>
          </a:p>
          <a:p>
            <a:pPr lvl="2"/>
            <a:r>
              <a:rPr lang="pt-BR" sz="1400" dirty="0" smtClean="0"/>
              <a:t>A Mantissa representa 2</a:t>
            </a:r>
            <a:r>
              <a:rPr lang="pt-BR" sz="1400" baseline="30000" dirty="0" smtClean="0"/>
              <a:t>52 </a:t>
            </a:r>
            <a:r>
              <a:rPr lang="pt-BR" sz="1400" dirty="0" smtClean="0"/>
              <a:t>valores diferentes. Como log</a:t>
            </a:r>
            <a:r>
              <a:rPr lang="pt-BR" sz="1400" baseline="-25000" dirty="0" smtClean="0"/>
              <a:t>2</a:t>
            </a:r>
            <a:r>
              <a:rPr lang="pt-BR" sz="1400" dirty="0" smtClean="0"/>
              <a:t>10 = 3,32, então </a:t>
            </a:r>
            <a:r>
              <a:rPr lang="pt-BR" sz="1400" dirty="0" smtClean="0"/>
              <a:t>2</a:t>
            </a:r>
            <a:r>
              <a:rPr lang="pt-BR" sz="1400" baseline="30000" dirty="0" smtClean="0"/>
              <a:t>52 </a:t>
            </a:r>
            <a:r>
              <a:rPr lang="pt-BR" sz="1400" dirty="0" smtClean="0"/>
              <a:t>= 10</a:t>
            </a:r>
            <a:r>
              <a:rPr lang="pt-BR" sz="1400" baseline="30000" dirty="0" smtClean="0"/>
              <a:t>15,7</a:t>
            </a:r>
            <a:endParaRPr lang="pt-BR" sz="1400" baseline="30000" dirty="0"/>
          </a:p>
          <a:p>
            <a:pPr lvl="1"/>
            <a:r>
              <a:rPr lang="pt-BR" sz="1600" dirty="0"/>
              <a:t>É impossível representar números maiores que 1.79769313486232E+308 e menores que 2.2250738585072E-308</a:t>
            </a:r>
          </a:p>
          <a:p>
            <a:pPr lvl="1"/>
            <a:r>
              <a:rPr lang="pt-BR" sz="1600" dirty="0"/>
              <a:t>Testes de </a:t>
            </a:r>
            <a:r>
              <a:rPr lang="pt-BR" sz="1600" dirty="0" smtClean="0"/>
              <a:t>igualdade entre números e resultados de operação com erros acumulados </a:t>
            </a:r>
            <a:r>
              <a:rPr lang="pt-BR" sz="1600" dirty="0"/>
              <a:t>podem não funcionar</a:t>
            </a:r>
          </a:p>
          <a:p>
            <a:r>
              <a:rPr lang="pt-BR" sz="1800" dirty="0"/>
              <a:t>Na imagem abaixo, um exemplo da densidade de representação de números em ponto flutuante (exemplo com outros Mantissa de -8 a 8, Expoente de -8 a 8, e Base 10). Este exemplo está em Exemplos\Representação de Números</a:t>
            </a:r>
            <a:endParaRPr lang="pt-BR" sz="1400" dirty="0"/>
          </a:p>
          <a:p>
            <a:pPr lvl="1"/>
            <a:endParaRPr lang="pt-BR" sz="1600" dirty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pPr lvl="1"/>
            <a:endParaRPr lang="pt-BR" sz="16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230923" y="4602851"/>
            <a:ext cx="6674769" cy="2693301"/>
            <a:chOff x="576" y="2463"/>
            <a:chExt cx="4394" cy="1773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6" y="2463"/>
              <a:ext cx="4394" cy="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grpSp>
          <p:nvGrpSpPr>
            <p:cNvPr id="8" name="Group 205"/>
            <p:cNvGrpSpPr>
              <a:grpSpLocks/>
            </p:cNvGrpSpPr>
            <p:nvPr/>
          </p:nvGrpSpPr>
          <p:grpSpPr bwMode="auto">
            <a:xfrm>
              <a:off x="578" y="2465"/>
              <a:ext cx="4391" cy="1770"/>
              <a:chOff x="578" y="2465"/>
              <a:chExt cx="4391" cy="1770"/>
            </a:xfrm>
          </p:grpSpPr>
          <p:sp>
            <p:nvSpPr>
              <p:cNvPr id="404" name="Rectangle 5"/>
              <p:cNvSpPr>
                <a:spLocks noChangeArrowheads="1"/>
              </p:cNvSpPr>
              <p:nvPr/>
            </p:nvSpPr>
            <p:spPr bwMode="auto">
              <a:xfrm>
                <a:off x="578" y="2465"/>
                <a:ext cx="4391" cy="17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5" name="Freeform 6"/>
              <p:cNvSpPr>
                <a:spLocks noEditPoints="1"/>
              </p:cNvSpPr>
              <p:nvPr/>
            </p:nvSpPr>
            <p:spPr bwMode="auto">
              <a:xfrm>
                <a:off x="698" y="2518"/>
                <a:ext cx="4098" cy="1663"/>
              </a:xfrm>
              <a:custGeom>
                <a:avLst/>
                <a:gdLst>
                  <a:gd name="T0" fmla="*/ 0 w 4098"/>
                  <a:gd name="T1" fmla="*/ 1659 h 1663"/>
                  <a:gd name="T2" fmla="*/ 4098 w 4098"/>
                  <a:gd name="T3" fmla="*/ 1659 h 1663"/>
                  <a:gd name="T4" fmla="*/ 4098 w 4098"/>
                  <a:gd name="T5" fmla="*/ 1663 h 1663"/>
                  <a:gd name="T6" fmla="*/ 0 w 4098"/>
                  <a:gd name="T7" fmla="*/ 1663 h 1663"/>
                  <a:gd name="T8" fmla="*/ 0 w 4098"/>
                  <a:gd name="T9" fmla="*/ 1659 h 1663"/>
                  <a:gd name="T10" fmla="*/ 0 w 4098"/>
                  <a:gd name="T11" fmla="*/ 1493 h 1663"/>
                  <a:gd name="T12" fmla="*/ 4098 w 4098"/>
                  <a:gd name="T13" fmla="*/ 1493 h 1663"/>
                  <a:gd name="T14" fmla="*/ 4098 w 4098"/>
                  <a:gd name="T15" fmla="*/ 1497 h 1663"/>
                  <a:gd name="T16" fmla="*/ 0 w 4098"/>
                  <a:gd name="T17" fmla="*/ 1497 h 1663"/>
                  <a:gd name="T18" fmla="*/ 0 w 4098"/>
                  <a:gd name="T19" fmla="*/ 1493 h 1663"/>
                  <a:gd name="T20" fmla="*/ 0 w 4098"/>
                  <a:gd name="T21" fmla="*/ 1327 h 1663"/>
                  <a:gd name="T22" fmla="*/ 4098 w 4098"/>
                  <a:gd name="T23" fmla="*/ 1327 h 1663"/>
                  <a:gd name="T24" fmla="*/ 4098 w 4098"/>
                  <a:gd name="T25" fmla="*/ 1331 h 1663"/>
                  <a:gd name="T26" fmla="*/ 0 w 4098"/>
                  <a:gd name="T27" fmla="*/ 1331 h 1663"/>
                  <a:gd name="T28" fmla="*/ 0 w 4098"/>
                  <a:gd name="T29" fmla="*/ 1327 h 1663"/>
                  <a:gd name="T30" fmla="*/ 0 w 4098"/>
                  <a:gd name="T31" fmla="*/ 1162 h 1663"/>
                  <a:gd name="T32" fmla="*/ 4098 w 4098"/>
                  <a:gd name="T33" fmla="*/ 1162 h 1663"/>
                  <a:gd name="T34" fmla="*/ 4098 w 4098"/>
                  <a:gd name="T35" fmla="*/ 1165 h 1663"/>
                  <a:gd name="T36" fmla="*/ 0 w 4098"/>
                  <a:gd name="T37" fmla="*/ 1165 h 1663"/>
                  <a:gd name="T38" fmla="*/ 0 w 4098"/>
                  <a:gd name="T39" fmla="*/ 1162 h 1663"/>
                  <a:gd name="T40" fmla="*/ 0 w 4098"/>
                  <a:gd name="T41" fmla="*/ 995 h 1663"/>
                  <a:gd name="T42" fmla="*/ 4098 w 4098"/>
                  <a:gd name="T43" fmla="*/ 995 h 1663"/>
                  <a:gd name="T44" fmla="*/ 4098 w 4098"/>
                  <a:gd name="T45" fmla="*/ 999 h 1663"/>
                  <a:gd name="T46" fmla="*/ 0 w 4098"/>
                  <a:gd name="T47" fmla="*/ 999 h 1663"/>
                  <a:gd name="T48" fmla="*/ 0 w 4098"/>
                  <a:gd name="T49" fmla="*/ 995 h 1663"/>
                  <a:gd name="T50" fmla="*/ 0 w 4098"/>
                  <a:gd name="T51" fmla="*/ 664 h 1663"/>
                  <a:gd name="T52" fmla="*/ 4098 w 4098"/>
                  <a:gd name="T53" fmla="*/ 664 h 1663"/>
                  <a:gd name="T54" fmla="*/ 4098 w 4098"/>
                  <a:gd name="T55" fmla="*/ 668 h 1663"/>
                  <a:gd name="T56" fmla="*/ 0 w 4098"/>
                  <a:gd name="T57" fmla="*/ 668 h 1663"/>
                  <a:gd name="T58" fmla="*/ 0 w 4098"/>
                  <a:gd name="T59" fmla="*/ 664 h 1663"/>
                  <a:gd name="T60" fmla="*/ 0 w 4098"/>
                  <a:gd name="T61" fmla="*/ 498 h 1663"/>
                  <a:gd name="T62" fmla="*/ 4098 w 4098"/>
                  <a:gd name="T63" fmla="*/ 498 h 1663"/>
                  <a:gd name="T64" fmla="*/ 4098 w 4098"/>
                  <a:gd name="T65" fmla="*/ 502 h 1663"/>
                  <a:gd name="T66" fmla="*/ 0 w 4098"/>
                  <a:gd name="T67" fmla="*/ 502 h 1663"/>
                  <a:gd name="T68" fmla="*/ 0 w 4098"/>
                  <a:gd name="T69" fmla="*/ 498 h 1663"/>
                  <a:gd name="T70" fmla="*/ 0 w 4098"/>
                  <a:gd name="T71" fmla="*/ 332 h 1663"/>
                  <a:gd name="T72" fmla="*/ 4098 w 4098"/>
                  <a:gd name="T73" fmla="*/ 332 h 1663"/>
                  <a:gd name="T74" fmla="*/ 4098 w 4098"/>
                  <a:gd name="T75" fmla="*/ 336 h 1663"/>
                  <a:gd name="T76" fmla="*/ 0 w 4098"/>
                  <a:gd name="T77" fmla="*/ 336 h 1663"/>
                  <a:gd name="T78" fmla="*/ 0 w 4098"/>
                  <a:gd name="T79" fmla="*/ 332 h 1663"/>
                  <a:gd name="T80" fmla="*/ 0 w 4098"/>
                  <a:gd name="T81" fmla="*/ 167 h 1663"/>
                  <a:gd name="T82" fmla="*/ 4098 w 4098"/>
                  <a:gd name="T83" fmla="*/ 167 h 1663"/>
                  <a:gd name="T84" fmla="*/ 4098 w 4098"/>
                  <a:gd name="T85" fmla="*/ 170 h 1663"/>
                  <a:gd name="T86" fmla="*/ 0 w 4098"/>
                  <a:gd name="T87" fmla="*/ 170 h 1663"/>
                  <a:gd name="T88" fmla="*/ 0 w 4098"/>
                  <a:gd name="T89" fmla="*/ 167 h 1663"/>
                  <a:gd name="T90" fmla="*/ 0 w 4098"/>
                  <a:gd name="T91" fmla="*/ 0 h 1663"/>
                  <a:gd name="T92" fmla="*/ 4098 w 4098"/>
                  <a:gd name="T93" fmla="*/ 0 h 1663"/>
                  <a:gd name="T94" fmla="*/ 4098 w 4098"/>
                  <a:gd name="T95" fmla="*/ 4 h 1663"/>
                  <a:gd name="T96" fmla="*/ 0 w 4098"/>
                  <a:gd name="T97" fmla="*/ 4 h 1663"/>
                  <a:gd name="T98" fmla="*/ 0 w 4098"/>
                  <a:gd name="T99" fmla="*/ 0 h 1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98" h="1663">
                    <a:moveTo>
                      <a:pt x="0" y="1659"/>
                    </a:moveTo>
                    <a:lnTo>
                      <a:pt x="4098" y="1659"/>
                    </a:lnTo>
                    <a:lnTo>
                      <a:pt x="4098" y="1663"/>
                    </a:lnTo>
                    <a:lnTo>
                      <a:pt x="0" y="1663"/>
                    </a:lnTo>
                    <a:lnTo>
                      <a:pt x="0" y="1659"/>
                    </a:lnTo>
                    <a:close/>
                    <a:moveTo>
                      <a:pt x="0" y="1493"/>
                    </a:moveTo>
                    <a:lnTo>
                      <a:pt x="4098" y="1493"/>
                    </a:lnTo>
                    <a:lnTo>
                      <a:pt x="4098" y="1497"/>
                    </a:lnTo>
                    <a:lnTo>
                      <a:pt x="0" y="1497"/>
                    </a:lnTo>
                    <a:lnTo>
                      <a:pt x="0" y="1493"/>
                    </a:lnTo>
                    <a:close/>
                    <a:moveTo>
                      <a:pt x="0" y="1327"/>
                    </a:moveTo>
                    <a:lnTo>
                      <a:pt x="4098" y="1327"/>
                    </a:lnTo>
                    <a:lnTo>
                      <a:pt x="4098" y="1331"/>
                    </a:lnTo>
                    <a:lnTo>
                      <a:pt x="0" y="1331"/>
                    </a:lnTo>
                    <a:lnTo>
                      <a:pt x="0" y="1327"/>
                    </a:lnTo>
                    <a:close/>
                    <a:moveTo>
                      <a:pt x="0" y="1162"/>
                    </a:moveTo>
                    <a:lnTo>
                      <a:pt x="4098" y="1162"/>
                    </a:lnTo>
                    <a:lnTo>
                      <a:pt x="4098" y="1165"/>
                    </a:lnTo>
                    <a:lnTo>
                      <a:pt x="0" y="1165"/>
                    </a:lnTo>
                    <a:lnTo>
                      <a:pt x="0" y="1162"/>
                    </a:lnTo>
                    <a:close/>
                    <a:moveTo>
                      <a:pt x="0" y="995"/>
                    </a:moveTo>
                    <a:lnTo>
                      <a:pt x="4098" y="995"/>
                    </a:lnTo>
                    <a:lnTo>
                      <a:pt x="4098" y="999"/>
                    </a:lnTo>
                    <a:lnTo>
                      <a:pt x="0" y="999"/>
                    </a:lnTo>
                    <a:lnTo>
                      <a:pt x="0" y="995"/>
                    </a:lnTo>
                    <a:close/>
                    <a:moveTo>
                      <a:pt x="0" y="664"/>
                    </a:moveTo>
                    <a:lnTo>
                      <a:pt x="4098" y="664"/>
                    </a:lnTo>
                    <a:lnTo>
                      <a:pt x="4098" y="668"/>
                    </a:lnTo>
                    <a:lnTo>
                      <a:pt x="0" y="668"/>
                    </a:lnTo>
                    <a:lnTo>
                      <a:pt x="0" y="664"/>
                    </a:lnTo>
                    <a:close/>
                    <a:moveTo>
                      <a:pt x="0" y="498"/>
                    </a:moveTo>
                    <a:lnTo>
                      <a:pt x="4098" y="498"/>
                    </a:lnTo>
                    <a:lnTo>
                      <a:pt x="4098" y="502"/>
                    </a:lnTo>
                    <a:lnTo>
                      <a:pt x="0" y="502"/>
                    </a:lnTo>
                    <a:lnTo>
                      <a:pt x="0" y="498"/>
                    </a:lnTo>
                    <a:close/>
                    <a:moveTo>
                      <a:pt x="0" y="332"/>
                    </a:moveTo>
                    <a:lnTo>
                      <a:pt x="4098" y="332"/>
                    </a:lnTo>
                    <a:lnTo>
                      <a:pt x="4098" y="336"/>
                    </a:lnTo>
                    <a:lnTo>
                      <a:pt x="0" y="336"/>
                    </a:lnTo>
                    <a:lnTo>
                      <a:pt x="0" y="332"/>
                    </a:lnTo>
                    <a:close/>
                    <a:moveTo>
                      <a:pt x="0" y="167"/>
                    </a:moveTo>
                    <a:lnTo>
                      <a:pt x="4098" y="167"/>
                    </a:lnTo>
                    <a:lnTo>
                      <a:pt x="4098" y="170"/>
                    </a:lnTo>
                    <a:lnTo>
                      <a:pt x="0" y="170"/>
                    </a:lnTo>
                    <a:lnTo>
                      <a:pt x="0" y="167"/>
                    </a:lnTo>
                    <a:close/>
                    <a:moveTo>
                      <a:pt x="0" y="0"/>
                    </a:moveTo>
                    <a:lnTo>
                      <a:pt x="4098" y="0"/>
                    </a:lnTo>
                    <a:lnTo>
                      <a:pt x="4098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 w="1588" cap="flat">
                <a:solidFill>
                  <a:srgbClr val="D9D9D9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6" name="Freeform 7"/>
              <p:cNvSpPr>
                <a:spLocks noEditPoints="1"/>
              </p:cNvSpPr>
              <p:nvPr/>
            </p:nvSpPr>
            <p:spPr bwMode="auto">
              <a:xfrm>
                <a:off x="696" y="2520"/>
                <a:ext cx="4102" cy="1659"/>
              </a:xfrm>
              <a:custGeom>
                <a:avLst/>
                <a:gdLst>
                  <a:gd name="T0" fmla="*/ 4 w 4102"/>
                  <a:gd name="T1" fmla="*/ 0 h 1659"/>
                  <a:gd name="T2" fmla="*/ 4 w 4102"/>
                  <a:gd name="T3" fmla="*/ 1659 h 1659"/>
                  <a:gd name="T4" fmla="*/ 0 w 4102"/>
                  <a:gd name="T5" fmla="*/ 1659 h 1659"/>
                  <a:gd name="T6" fmla="*/ 0 w 4102"/>
                  <a:gd name="T7" fmla="*/ 0 h 1659"/>
                  <a:gd name="T8" fmla="*/ 4 w 4102"/>
                  <a:gd name="T9" fmla="*/ 0 h 1659"/>
                  <a:gd name="T10" fmla="*/ 414 w 4102"/>
                  <a:gd name="T11" fmla="*/ 0 h 1659"/>
                  <a:gd name="T12" fmla="*/ 414 w 4102"/>
                  <a:gd name="T13" fmla="*/ 1659 h 1659"/>
                  <a:gd name="T14" fmla="*/ 410 w 4102"/>
                  <a:gd name="T15" fmla="*/ 1659 h 1659"/>
                  <a:gd name="T16" fmla="*/ 410 w 4102"/>
                  <a:gd name="T17" fmla="*/ 0 h 1659"/>
                  <a:gd name="T18" fmla="*/ 414 w 4102"/>
                  <a:gd name="T19" fmla="*/ 0 h 1659"/>
                  <a:gd name="T20" fmla="*/ 824 w 4102"/>
                  <a:gd name="T21" fmla="*/ 0 h 1659"/>
                  <a:gd name="T22" fmla="*/ 824 w 4102"/>
                  <a:gd name="T23" fmla="*/ 1659 h 1659"/>
                  <a:gd name="T24" fmla="*/ 820 w 4102"/>
                  <a:gd name="T25" fmla="*/ 1659 h 1659"/>
                  <a:gd name="T26" fmla="*/ 820 w 4102"/>
                  <a:gd name="T27" fmla="*/ 0 h 1659"/>
                  <a:gd name="T28" fmla="*/ 824 w 4102"/>
                  <a:gd name="T29" fmla="*/ 0 h 1659"/>
                  <a:gd name="T30" fmla="*/ 1233 w 4102"/>
                  <a:gd name="T31" fmla="*/ 0 h 1659"/>
                  <a:gd name="T32" fmla="*/ 1233 w 4102"/>
                  <a:gd name="T33" fmla="*/ 1659 h 1659"/>
                  <a:gd name="T34" fmla="*/ 1230 w 4102"/>
                  <a:gd name="T35" fmla="*/ 1659 h 1659"/>
                  <a:gd name="T36" fmla="*/ 1230 w 4102"/>
                  <a:gd name="T37" fmla="*/ 0 h 1659"/>
                  <a:gd name="T38" fmla="*/ 1233 w 4102"/>
                  <a:gd name="T39" fmla="*/ 0 h 1659"/>
                  <a:gd name="T40" fmla="*/ 1643 w 4102"/>
                  <a:gd name="T41" fmla="*/ 0 h 1659"/>
                  <a:gd name="T42" fmla="*/ 1643 w 4102"/>
                  <a:gd name="T43" fmla="*/ 1659 h 1659"/>
                  <a:gd name="T44" fmla="*/ 1640 w 4102"/>
                  <a:gd name="T45" fmla="*/ 1659 h 1659"/>
                  <a:gd name="T46" fmla="*/ 1640 w 4102"/>
                  <a:gd name="T47" fmla="*/ 0 h 1659"/>
                  <a:gd name="T48" fmla="*/ 1643 w 4102"/>
                  <a:gd name="T49" fmla="*/ 0 h 1659"/>
                  <a:gd name="T50" fmla="*/ 2053 w 4102"/>
                  <a:gd name="T51" fmla="*/ 0 h 1659"/>
                  <a:gd name="T52" fmla="*/ 2053 w 4102"/>
                  <a:gd name="T53" fmla="*/ 1659 h 1659"/>
                  <a:gd name="T54" fmla="*/ 2050 w 4102"/>
                  <a:gd name="T55" fmla="*/ 1659 h 1659"/>
                  <a:gd name="T56" fmla="*/ 2050 w 4102"/>
                  <a:gd name="T57" fmla="*/ 0 h 1659"/>
                  <a:gd name="T58" fmla="*/ 2053 w 4102"/>
                  <a:gd name="T59" fmla="*/ 0 h 1659"/>
                  <a:gd name="T60" fmla="*/ 2463 w 4102"/>
                  <a:gd name="T61" fmla="*/ 0 h 1659"/>
                  <a:gd name="T62" fmla="*/ 2463 w 4102"/>
                  <a:gd name="T63" fmla="*/ 1659 h 1659"/>
                  <a:gd name="T64" fmla="*/ 2459 w 4102"/>
                  <a:gd name="T65" fmla="*/ 1659 h 1659"/>
                  <a:gd name="T66" fmla="*/ 2459 w 4102"/>
                  <a:gd name="T67" fmla="*/ 0 h 1659"/>
                  <a:gd name="T68" fmla="*/ 2463 w 4102"/>
                  <a:gd name="T69" fmla="*/ 0 h 1659"/>
                  <a:gd name="T70" fmla="*/ 2872 w 4102"/>
                  <a:gd name="T71" fmla="*/ 0 h 1659"/>
                  <a:gd name="T72" fmla="*/ 2872 w 4102"/>
                  <a:gd name="T73" fmla="*/ 1659 h 1659"/>
                  <a:gd name="T74" fmla="*/ 2869 w 4102"/>
                  <a:gd name="T75" fmla="*/ 1659 h 1659"/>
                  <a:gd name="T76" fmla="*/ 2869 w 4102"/>
                  <a:gd name="T77" fmla="*/ 0 h 1659"/>
                  <a:gd name="T78" fmla="*/ 2872 w 4102"/>
                  <a:gd name="T79" fmla="*/ 0 h 1659"/>
                  <a:gd name="T80" fmla="*/ 3282 w 4102"/>
                  <a:gd name="T81" fmla="*/ 0 h 1659"/>
                  <a:gd name="T82" fmla="*/ 3282 w 4102"/>
                  <a:gd name="T83" fmla="*/ 1659 h 1659"/>
                  <a:gd name="T84" fmla="*/ 3279 w 4102"/>
                  <a:gd name="T85" fmla="*/ 1659 h 1659"/>
                  <a:gd name="T86" fmla="*/ 3279 w 4102"/>
                  <a:gd name="T87" fmla="*/ 0 h 1659"/>
                  <a:gd name="T88" fmla="*/ 3282 w 4102"/>
                  <a:gd name="T89" fmla="*/ 0 h 1659"/>
                  <a:gd name="T90" fmla="*/ 3692 w 4102"/>
                  <a:gd name="T91" fmla="*/ 0 h 1659"/>
                  <a:gd name="T92" fmla="*/ 3692 w 4102"/>
                  <a:gd name="T93" fmla="*/ 1659 h 1659"/>
                  <a:gd name="T94" fmla="*/ 3689 w 4102"/>
                  <a:gd name="T95" fmla="*/ 1659 h 1659"/>
                  <a:gd name="T96" fmla="*/ 3689 w 4102"/>
                  <a:gd name="T97" fmla="*/ 0 h 1659"/>
                  <a:gd name="T98" fmla="*/ 3692 w 4102"/>
                  <a:gd name="T99" fmla="*/ 0 h 1659"/>
                  <a:gd name="T100" fmla="*/ 4102 w 4102"/>
                  <a:gd name="T101" fmla="*/ 0 h 1659"/>
                  <a:gd name="T102" fmla="*/ 4102 w 4102"/>
                  <a:gd name="T103" fmla="*/ 1659 h 1659"/>
                  <a:gd name="T104" fmla="*/ 4098 w 4102"/>
                  <a:gd name="T105" fmla="*/ 1659 h 1659"/>
                  <a:gd name="T106" fmla="*/ 4098 w 4102"/>
                  <a:gd name="T107" fmla="*/ 0 h 1659"/>
                  <a:gd name="T108" fmla="*/ 4102 w 4102"/>
                  <a:gd name="T109" fmla="*/ 0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02" h="1659">
                    <a:moveTo>
                      <a:pt x="4" y="0"/>
                    </a:moveTo>
                    <a:lnTo>
                      <a:pt x="4" y="1659"/>
                    </a:lnTo>
                    <a:lnTo>
                      <a:pt x="0" y="1659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  <a:moveTo>
                      <a:pt x="414" y="0"/>
                    </a:moveTo>
                    <a:lnTo>
                      <a:pt x="414" y="1659"/>
                    </a:lnTo>
                    <a:lnTo>
                      <a:pt x="410" y="1659"/>
                    </a:lnTo>
                    <a:lnTo>
                      <a:pt x="410" y="0"/>
                    </a:lnTo>
                    <a:lnTo>
                      <a:pt x="414" y="0"/>
                    </a:lnTo>
                    <a:close/>
                    <a:moveTo>
                      <a:pt x="824" y="0"/>
                    </a:moveTo>
                    <a:lnTo>
                      <a:pt x="824" y="1659"/>
                    </a:lnTo>
                    <a:lnTo>
                      <a:pt x="820" y="1659"/>
                    </a:lnTo>
                    <a:lnTo>
                      <a:pt x="820" y="0"/>
                    </a:lnTo>
                    <a:lnTo>
                      <a:pt x="824" y="0"/>
                    </a:lnTo>
                    <a:close/>
                    <a:moveTo>
                      <a:pt x="1233" y="0"/>
                    </a:moveTo>
                    <a:lnTo>
                      <a:pt x="1233" y="1659"/>
                    </a:lnTo>
                    <a:lnTo>
                      <a:pt x="1230" y="1659"/>
                    </a:lnTo>
                    <a:lnTo>
                      <a:pt x="1230" y="0"/>
                    </a:lnTo>
                    <a:lnTo>
                      <a:pt x="1233" y="0"/>
                    </a:lnTo>
                    <a:close/>
                    <a:moveTo>
                      <a:pt x="1643" y="0"/>
                    </a:moveTo>
                    <a:lnTo>
                      <a:pt x="1643" y="1659"/>
                    </a:lnTo>
                    <a:lnTo>
                      <a:pt x="1640" y="1659"/>
                    </a:lnTo>
                    <a:lnTo>
                      <a:pt x="1640" y="0"/>
                    </a:lnTo>
                    <a:lnTo>
                      <a:pt x="1643" y="0"/>
                    </a:lnTo>
                    <a:close/>
                    <a:moveTo>
                      <a:pt x="2053" y="0"/>
                    </a:moveTo>
                    <a:lnTo>
                      <a:pt x="2053" y="1659"/>
                    </a:lnTo>
                    <a:lnTo>
                      <a:pt x="2050" y="1659"/>
                    </a:lnTo>
                    <a:lnTo>
                      <a:pt x="2050" y="0"/>
                    </a:lnTo>
                    <a:lnTo>
                      <a:pt x="2053" y="0"/>
                    </a:lnTo>
                    <a:close/>
                    <a:moveTo>
                      <a:pt x="2463" y="0"/>
                    </a:moveTo>
                    <a:lnTo>
                      <a:pt x="2463" y="1659"/>
                    </a:lnTo>
                    <a:lnTo>
                      <a:pt x="2459" y="1659"/>
                    </a:lnTo>
                    <a:lnTo>
                      <a:pt x="2459" y="0"/>
                    </a:lnTo>
                    <a:lnTo>
                      <a:pt x="2463" y="0"/>
                    </a:lnTo>
                    <a:close/>
                    <a:moveTo>
                      <a:pt x="2872" y="0"/>
                    </a:moveTo>
                    <a:lnTo>
                      <a:pt x="2872" y="1659"/>
                    </a:lnTo>
                    <a:lnTo>
                      <a:pt x="2869" y="1659"/>
                    </a:lnTo>
                    <a:lnTo>
                      <a:pt x="2869" y="0"/>
                    </a:lnTo>
                    <a:lnTo>
                      <a:pt x="2872" y="0"/>
                    </a:lnTo>
                    <a:close/>
                    <a:moveTo>
                      <a:pt x="3282" y="0"/>
                    </a:moveTo>
                    <a:lnTo>
                      <a:pt x="3282" y="1659"/>
                    </a:lnTo>
                    <a:lnTo>
                      <a:pt x="3279" y="1659"/>
                    </a:lnTo>
                    <a:lnTo>
                      <a:pt x="3279" y="0"/>
                    </a:lnTo>
                    <a:lnTo>
                      <a:pt x="3282" y="0"/>
                    </a:lnTo>
                    <a:close/>
                    <a:moveTo>
                      <a:pt x="3692" y="0"/>
                    </a:moveTo>
                    <a:lnTo>
                      <a:pt x="3692" y="1659"/>
                    </a:lnTo>
                    <a:lnTo>
                      <a:pt x="3689" y="1659"/>
                    </a:lnTo>
                    <a:lnTo>
                      <a:pt x="3689" y="0"/>
                    </a:lnTo>
                    <a:lnTo>
                      <a:pt x="3692" y="0"/>
                    </a:lnTo>
                    <a:close/>
                    <a:moveTo>
                      <a:pt x="4102" y="0"/>
                    </a:moveTo>
                    <a:lnTo>
                      <a:pt x="4102" y="1659"/>
                    </a:lnTo>
                    <a:lnTo>
                      <a:pt x="4098" y="1659"/>
                    </a:lnTo>
                    <a:lnTo>
                      <a:pt x="4098" y="0"/>
                    </a:lnTo>
                    <a:lnTo>
                      <a:pt x="4102" y="0"/>
                    </a:lnTo>
                    <a:close/>
                  </a:path>
                </a:pathLst>
              </a:custGeom>
              <a:solidFill>
                <a:srgbClr val="D9D9D9"/>
              </a:solidFill>
              <a:ln w="1588" cap="flat">
                <a:solidFill>
                  <a:srgbClr val="D9D9D9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7" name="Rectangle 8"/>
              <p:cNvSpPr>
                <a:spLocks noChangeArrowheads="1"/>
              </p:cNvSpPr>
              <p:nvPr/>
            </p:nvSpPr>
            <p:spPr bwMode="auto">
              <a:xfrm>
                <a:off x="698" y="3348"/>
                <a:ext cx="4098" cy="3"/>
              </a:xfrm>
              <a:prstGeom prst="rect">
                <a:avLst/>
              </a:prstGeom>
              <a:solidFill>
                <a:srgbClr val="BFBFBF"/>
              </a:solidFill>
              <a:ln w="1588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8" name="Oval 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9" name="Oval 1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0" name="Oval 1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1" name="Oval 1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2" name="Oval 1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3" name="Oval 1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4" name="Oval 1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5" name="Oval 1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6" name="Oval 1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7" name="Oval 1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8" name="Oval 1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19" name="Oval 2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0" name="Oval 2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1" name="Oval 2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2" name="Oval 2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3" name="Oval 2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4" name="Oval 2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5" name="Oval 2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6" name="Oval 2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7" name="Oval 2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8" name="Oval 2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29" name="Oval 3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0" name="Oval 3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1" name="Oval 3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2" name="Oval 3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3" name="Oval 3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4" name="Oval 3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5" name="Oval 3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6" name="Oval 3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7" name="Oval 3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8" name="Oval 3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39" name="Oval 4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0" name="Oval 4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1" name="Oval 4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2" name="Oval 4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3" name="Oval 4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4" name="Oval 4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5" name="Oval 4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6" name="Oval 4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7" name="Oval 4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8" name="Oval 4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49" name="Oval 5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0" name="Oval 5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1" name="Oval 5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2" name="Oval 5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3" name="Oval 5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4" name="Oval 5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5" name="Oval 5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6" name="Oval 5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7" name="Oval 5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8" name="Oval 5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59" name="Oval 6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0" name="Oval 6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1" name="Oval 6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2" name="Oval 6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3" name="Oval 6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4" name="Oval 6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5" name="Oval 6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6" name="Oval 6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7" name="Oval 6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8" name="Oval 6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69" name="Oval 7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0" name="Oval 7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1" name="Oval 7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2" name="Oval 7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3" name="Oval 7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4" name="Oval 7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5" name="Oval 7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6" name="Oval 7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7" name="Oval 7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8" name="Oval 7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79" name="Oval 8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0" name="Oval 8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1" name="Oval 8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2" name="Oval 8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3" name="Oval 8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4" name="Oval 8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5" name="Oval 8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6" name="Oval 8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7" name="Oval 8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8" name="Oval 8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89" name="Oval 9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0" name="Oval 9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1" name="Oval 9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2" name="Oval 9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3" name="Oval 9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4" name="Oval 9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5" name="Oval 9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6" name="Oval 9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7" name="Oval 9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8" name="Oval 9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99" name="Oval 10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0" name="Oval 10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1" name="Oval 10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2" name="Oval 10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3" name="Oval 10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4" name="Oval 10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5" name="Oval 10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6" name="Oval 10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7" name="Oval 10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8" name="Oval 10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09" name="Oval 11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0" name="Oval 11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1" name="Oval 11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2" name="Oval 11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3" name="Oval 11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4" name="Oval 11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5" name="Oval 11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6" name="Oval 11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7" name="Oval 11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8" name="Oval 11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19" name="Oval 12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0" name="Oval 12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1" name="Oval 12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2" name="Oval 12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3" name="Oval 12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4" name="Oval 12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5" name="Oval 12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6" name="Oval 12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7" name="Oval 12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8" name="Oval 12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29" name="Oval 13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0" name="Oval 13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1" name="Oval 13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2" name="Oval 13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3" name="Oval 13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4" name="Oval 13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5" name="Oval 13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6" name="Oval 13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7" name="Oval 13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8" name="Oval 13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9" name="Oval 14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0" name="Oval 14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1" name="Oval 14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2" name="Oval 14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3" name="Oval 14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4" name="Oval 14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5" name="Oval 14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6" name="Oval 14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7" name="Oval 14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8" name="Oval 14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9" name="Oval 15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0" name="Oval 15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1" name="Oval 15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2" name="Oval 15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3" name="Oval 15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4" name="Oval 15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5" name="Oval 15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6" name="Oval 15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7" name="Oval 15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8" name="Oval 15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59" name="Oval 16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0" name="Oval 16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1" name="Oval 16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2" name="Oval 16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3" name="Oval 16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4" name="Oval 16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5" name="Oval 16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6" name="Oval 16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7" name="Oval 16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8" name="Oval 16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9" name="Oval 17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0" name="Oval 17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1" name="Oval 17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2" name="Oval 17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3" name="Oval 17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4" name="Oval 17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5" name="Oval 17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6" name="Oval 17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7" name="Oval 17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8" name="Oval 17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79" name="Oval 18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0" name="Oval 18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1" name="Oval 18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2" name="Oval 18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3" name="Oval 18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4" name="Oval 18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5" name="Oval 18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6" name="Oval 18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7" name="Oval 18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8" name="Oval 18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89" name="Oval 19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0" name="Oval 19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1" name="Oval 19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2" name="Oval 19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3" name="Oval 19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4" name="Oval 19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5" name="Oval 19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6" name="Oval 19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7" name="Oval 19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8" name="Oval 19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9" name="Oval 20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0" name="Oval 20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1" name="Oval 20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2" name="Oval 20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3" name="Oval 20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grpSp>
          <p:nvGrpSpPr>
            <p:cNvPr id="9" name="Group 406"/>
            <p:cNvGrpSpPr>
              <a:grpSpLocks/>
            </p:cNvGrpSpPr>
            <p:nvPr/>
          </p:nvGrpSpPr>
          <p:grpSpPr bwMode="auto">
            <a:xfrm>
              <a:off x="2735" y="3337"/>
              <a:ext cx="25" cy="25"/>
              <a:chOff x="2735" y="3337"/>
              <a:chExt cx="25" cy="25"/>
            </a:xfrm>
          </p:grpSpPr>
          <p:sp>
            <p:nvSpPr>
              <p:cNvPr id="204" name="Oval 20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5" name="Oval 20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6" name="Oval 20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7" name="Oval 20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8" name="Oval 21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9" name="Oval 21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0" name="Oval 21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1" name="Oval 21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2" name="Oval 21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3" name="Oval 21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4" name="Oval 21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5" name="Oval 21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6" name="Oval 21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7" name="Oval 21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8" name="Oval 22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9" name="Oval 22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0" name="Oval 22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1" name="Oval 22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2" name="Oval 22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3" name="Oval 22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4" name="Oval 22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5" name="Oval 22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6" name="Oval 22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7" name="Oval 22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8" name="Oval 23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9" name="Oval 23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0" name="Oval 23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1" name="Oval 23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2" name="Oval 23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3" name="Oval 23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4" name="Oval 23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5" name="Oval 23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6" name="Oval 23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7" name="Oval 23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8" name="Oval 24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9" name="Oval 24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0" name="Oval 24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1" name="Oval 24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2" name="Oval 24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3" name="Oval 24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4" name="Oval 24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5" name="Oval 24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6" name="Oval 24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7" name="Oval 24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8" name="Oval 25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49" name="Oval 25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0" name="Oval 25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1" name="Oval 25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2" name="Oval 25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3" name="Oval 25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4" name="Oval 25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5" name="Oval 25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6" name="Oval 25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7" name="Oval 25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8" name="Oval 26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59" name="Oval 26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0" name="Oval 26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1" name="Oval 26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2" name="Oval 26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3" name="Oval 26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4" name="Oval 26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5" name="Oval 26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6" name="Oval 26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7" name="Oval 26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8" name="Oval 27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69" name="Oval 27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0" name="Oval 27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1" name="Oval 27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2" name="Oval 27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3" name="Oval 27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4" name="Oval 27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5" name="Oval 27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6" name="Oval 27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7" name="Oval 27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8" name="Oval 28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79" name="Oval 28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0" name="Oval 28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1" name="Oval 28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2" name="Oval 28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3" name="Oval 28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4" name="Oval 28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5" name="Oval 28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6" name="Oval 28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7" name="Oval 28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8" name="Oval 29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89" name="Oval 29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0" name="Oval 29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1" name="Oval 29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2" name="Oval 29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3" name="Oval 29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4" name="Oval 29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5" name="Oval 29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6" name="Oval 29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7" name="Oval 29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8" name="Oval 30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99" name="Oval 30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0" name="Oval 30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1" name="Oval 30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2" name="Oval 30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3" name="Oval 30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4" name="Oval 30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5" name="Oval 30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6" name="Oval 30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7" name="Oval 30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8" name="Oval 31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09" name="Oval 31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0" name="Oval 31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1" name="Oval 31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2" name="Oval 31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3" name="Oval 31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4" name="Oval 31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5" name="Oval 31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6" name="Oval 31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7" name="Oval 31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8" name="Oval 32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19" name="Oval 32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0" name="Oval 32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1" name="Oval 32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2" name="Oval 32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3" name="Oval 32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4" name="Oval 32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5" name="Oval 32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6" name="Oval 32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7" name="Oval 32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8" name="Oval 33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29" name="Oval 33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0" name="Oval 33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1" name="Oval 33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2" name="Oval 33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3" name="Oval 33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4" name="Oval 33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5" name="Oval 33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6" name="Oval 33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7" name="Oval 33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8" name="Oval 34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39" name="Oval 34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0" name="Oval 34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1" name="Oval 34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2" name="Oval 34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3" name="Oval 34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4" name="Oval 34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5" name="Oval 34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6" name="Oval 34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7" name="Oval 34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8" name="Oval 35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49" name="Oval 35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0" name="Oval 35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1" name="Oval 35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2" name="Oval 35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3" name="Oval 35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4" name="Oval 35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5" name="Oval 35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6" name="Oval 35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7" name="Oval 35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8" name="Oval 36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59" name="Oval 36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0" name="Oval 36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1" name="Oval 36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2" name="Oval 36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3" name="Oval 36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4" name="Oval 36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5" name="Oval 36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6" name="Oval 36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7" name="Oval 36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8" name="Oval 37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69" name="Oval 37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0" name="Oval 37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1" name="Oval 37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2" name="Oval 37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3" name="Oval 37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4" name="Oval 37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5" name="Oval 37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6" name="Oval 37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7" name="Oval 37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8" name="Oval 38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79" name="Oval 38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0" name="Oval 38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1" name="Oval 38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2" name="Oval 38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3" name="Oval 38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4" name="Oval 38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5" name="Oval 38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6" name="Oval 38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7" name="Oval 38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8" name="Oval 39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89" name="Oval 39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0" name="Oval 39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1" name="Oval 39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2" name="Oval 39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3" name="Oval 39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4" name="Oval 396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5" name="Oval 397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6" name="Oval 398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7" name="Oval 399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8" name="Oval 400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399" name="Oval 401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0" name="Oval 402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1" name="Oval 403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2" name="Oval 404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solidFill>
                <a:srgbClr val="5B9BD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403" name="Oval 405"/>
              <p:cNvSpPr>
                <a:spLocks noChangeArrowheads="1"/>
              </p:cNvSpPr>
              <p:nvPr/>
            </p:nvSpPr>
            <p:spPr bwMode="auto">
              <a:xfrm>
                <a:off x="2735" y="3337"/>
                <a:ext cx="25" cy="25"/>
              </a:xfrm>
              <a:prstGeom prst="ellips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  <p:sp>
          <p:nvSpPr>
            <p:cNvPr id="10" name="Oval 40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Oval 40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Oval 409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Oval 410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Oval 41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Oval 41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Oval 41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Oval 41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Oval 415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Oval 416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Oval 41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Oval 41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Oval 419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Oval 420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Oval 421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5" name="Oval 422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Oval 42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Oval 42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Oval 425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Oval 426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Oval 42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Oval 42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Oval 429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Oval 430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Oval 43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Oval 43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Oval 43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Oval 43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Oval 435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9" name="Oval 436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Oval 43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Oval 43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Oval 439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Oval 440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4" name="Oval 44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Oval 44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Oval 44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Oval 44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Oval 445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Oval 446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0" name="Oval 44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Oval 44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Oval 449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Oval 450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Oval 45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Oval 45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Oval 453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Oval 454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Oval 455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9" name="Oval 456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Oval 457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Oval 458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Oval 459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Oval 460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Oval 461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Oval 462"/>
            <p:cNvSpPr>
              <a:spLocks noChangeArrowheads="1"/>
            </p:cNvSpPr>
            <p:nvPr/>
          </p:nvSpPr>
          <p:spPr bwMode="auto">
            <a:xfrm>
              <a:off x="273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Oval 463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7" name="Oval 464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Oval 465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Oval 466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Oval 467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Oval 468"/>
            <p:cNvSpPr>
              <a:spLocks noChangeArrowheads="1"/>
            </p:cNvSpPr>
            <p:nvPr/>
          </p:nvSpPr>
          <p:spPr bwMode="auto">
            <a:xfrm>
              <a:off x="273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Oval 469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Oval 470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Oval 47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Oval 47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Oval 47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7" name="Oval 47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Oval 475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Oval 476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Oval 477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Oval 478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Oval 479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Oval 480"/>
            <p:cNvSpPr>
              <a:spLocks noChangeArrowheads="1"/>
            </p:cNvSpPr>
            <p:nvPr/>
          </p:nvSpPr>
          <p:spPr bwMode="auto">
            <a:xfrm>
              <a:off x="273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Oval 481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Oval 482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Oval 483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Oval 484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Oval 485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9" name="Oval 486"/>
            <p:cNvSpPr>
              <a:spLocks noChangeArrowheads="1"/>
            </p:cNvSpPr>
            <p:nvPr/>
          </p:nvSpPr>
          <p:spPr bwMode="auto">
            <a:xfrm>
              <a:off x="2736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Oval 487"/>
            <p:cNvSpPr>
              <a:spLocks noChangeArrowheads="1"/>
            </p:cNvSpPr>
            <p:nvPr/>
          </p:nvSpPr>
          <p:spPr bwMode="auto">
            <a:xfrm>
              <a:off x="2718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Oval 488"/>
            <p:cNvSpPr>
              <a:spLocks noChangeArrowheads="1"/>
            </p:cNvSpPr>
            <p:nvPr/>
          </p:nvSpPr>
          <p:spPr bwMode="auto">
            <a:xfrm>
              <a:off x="2718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Oval 489"/>
            <p:cNvSpPr>
              <a:spLocks noChangeArrowheads="1"/>
            </p:cNvSpPr>
            <p:nvPr/>
          </p:nvSpPr>
          <p:spPr bwMode="auto">
            <a:xfrm>
              <a:off x="2720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Oval 490"/>
            <p:cNvSpPr>
              <a:spLocks noChangeArrowheads="1"/>
            </p:cNvSpPr>
            <p:nvPr/>
          </p:nvSpPr>
          <p:spPr bwMode="auto">
            <a:xfrm>
              <a:off x="2720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Oval 491"/>
            <p:cNvSpPr>
              <a:spLocks noChangeArrowheads="1"/>
            </p:cNvSpPr>
            <p:nvPr/>
          </p:nvSpPr>
          <p:spPr bwMode="auto">
            <a:xfrm>
              <a:off x="2722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Oval 492"/>
            <p:cNvSpPr>
              <a:spLocks noChangeArrowheads="1"/>
            </p:cNvSpPr>
            <p:nvPr/>
          </p:nvSpPr>
          <p:spPr bwMode="auto">
            <a:xfrm>
              <a:off x="2722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Oval 493"/>
            <p:cNvSpPr>
              <a:spLocks noChangeArrowheads="1"/>
            </p:cNvSpPr>
            <p:nvPr/>
          </p:nvSpPr>
          <p:spPr bwMode="auto">
            <a:xfrm>
              <a:off x="272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Oval 494"/>
            <p:cNvSpPr>
              <a:spLocks noChangeArrowheads="1"/>
            </p:cNvSpPr>
            <p:nvPr/>
          </p:nvSpPr>
          <p:spPr bwMode="auto">
            <a:xfrm>
              <a:off x="272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Oval 495"/>
            <p:cNvSpPr>
              <a:spLocks noChangeArrowheads="1"/>
            </p:cNvSpPr>
            <p:nvPr/>
          </p:nvSpPr>
          <p:spPr bwMode="auto">
            <a:xfrm>
              <a:off x="2726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Oval 496"/>
            <p:cNvSpPr>
              <a:spLocks noChangeArrowheads="1"/>
            </p:cNvSpPr>
            <p:nvPr/>
          </p:nvSpPr>
          <p:spPr bwMode="auto">
            <a:xfrm>
              <a:off x="2726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Oval 497"/>
            <p:cNvSpPr>
              <a:spLocks noChangeArrowheads="1"/>
            </p:cNvSpPr>
            <p:nvPr/>
          </p:nvSpPr>
          <p:spPr bwMode="auto">
            <a:xfrm>
              <a:off x="2729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Oval 498"/>
            <p:cNvSpPr>
              <a:spLocks noChangeArrowheads="1"/>
            </p:cNvSpPr>
            <p:nvPr/>
          </p:nvSpPr>
          <p:spPr bwMode="auto">
            <a:xfrm>
              <a:off x="2729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Oval 499"/>
            <p:cNvSpPr>
              <a:spLocks noChangeArrowheads="1"/>
            </p:cNvSpPr>
            <p:nvPr/>
          </p:nvSpPr>
          <p:spPr bwMode="auto">
            <a:xfrm>
              <a:off x="2730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Oval 500"/>
            <p:cNvSpPr>
              <a:spLocks noChangeArrowheads="1"/>
            </p:cNvSpPr>
            <p:nvPr/>
          </p:nvSpPr>
          <p:spPr bwMode="auto">
            <a:xfrm>
              <a:off x="2730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Oval 501"/>
            <p:cNvSpPr>
              <a:spLocks noChangeArrowheads="1"/>
            </p:cNvSpPr>
            <p:nvPr/>
          </p:nvSpPr>
          <p:spPr bwMode="auto">
            <a:xfrm>
              <a:off x="2732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Oval 502"/>
            <p:cNvSpPr>
              <a:spLocks noChangeArrowheads="1"/>
            </p:cNvSpPr>
            <p:nvPr/>
          </p:nvSpPr>
          <p:spPr bwMode="auto">
            <a:xfrm>
              <a:off x="2732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Oval 503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Oval 504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Oval 505"/>
            <p:cNvSpPr>
              <a:spLocks noChangeArrowheads="1"/>
            </p:cNvSpPr>
            <p:nvPr/>
          </p:nvSpPr>
          <p:spPr bwMode="auto">
            <a:xfrm>
              <a:off x="2737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Oval 506"/>
            <p:cNvSpPr>
              <a:spLocks noChangeArrowheads="1"/>
            </p:cNvSpPr>
            <p:nvPr/>
          </p:nvSpPr>
          <p:spPr bwMode="auto">
            <a:xfrm>
              <a:off x="2737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0" name="Oval 507"/>
            <p:cNvSpPr>
              <a:spLocks noChangeArrowheads="1"/>
            </p:cNvSpPr>
            <p:nvPr/>
          </p:nvSpPr>
          <p:spPr bwMode="auto">
            <a:xfrm>
              <a:off x="2738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Oval 508"/>
            <p:cNvSpPr>
              <a:spLocks noChangeArrowheads="1"/>
            </p:cNvSpPr>
            <p:nvPr/>
          </p:nvSpPr>
          <p:spPr bwMode="auto">
            <a:xfrm>
              <a:off x="2738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Oval 509"/>
            <p:cNvSpPr>
              <a:spLocks noChangeArrowheads="1"/>
            </p:cNvSpPr>
            <p:nvPr/>
          </p:nvSpPr>
          <p:spPr bwMode="auto">
            <a:xfrm>
              <a:off x="2741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3" name="Oval 510"/>
            <p:cNvSpPr>
              <a:spLocks noChangeArrowheads="1"/>
            </p:cNvSpPr>
            <p:nvPr/>
          </p:nvSpPr>
          <p:spPr bwMode="auto">
            <a:xfrm>
              <a:off x="2741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4" name="Oval 511"/>
            <p:cNvSpPr>
              <a:spLocks noChangeArrowheads="1"/>
            </p:cNvSpPr>
            <p:nvPr/>
          </p:nvSpPr>
          <p:spPr bwMode="auto">
            <a:xfrm>
              <a:off x="2743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Oval 512"/>
            <p:cNvSpPr>
              <a:spLocks noChangeArrowheads="1"/>
            </p:cNvSpPr>
            <p:nvPr/>
          </p:nvSpPr>
          <p:spPr bwMode="auto">
            <a:xfrm>
              <a:off x="2743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Oval 513"/>
            <p:cNvSpPr>
              <a:spLocks noChangeArrowheads="1"/>
            </p:cNvSpPr>
            <p:nvPr/>
          </p:nvSpPr>
          <p:spPr bwMode="auto">
            <a:xfrm>
              <a:off x="274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Oval 514"/>
            <p:cNvSpPr>
              <a:spLocks noChangeArrowheads="1"/>
            </p:cNvSpPr>
            <p:nvPr/>
          </p:nvSpPr>
          <p:spPr bwMode="auto">
            <a:xfrm>
              <a:off x="274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Oval 515"/>
            <p:cNvSpPr>
              <a:spLocks noChangeArrowheads="1"/>
            </p:cNvSpPr>
            <p:nvPr/>
          </p:nvSpPr>
          <p:spPr bwMode="auto">
            <a:xfrm>
              <a:off x="2747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Oval 516"/>
            <p:cNvSpPr>
              <a:spLocks noChangeArrowheads="1"/>
            </p:cNvSpPr>
            <p:nvPr/>
          </p:nvSpPr>
          <p:spPr bwMode="auto">
            <a:xfrm>
              <a:off x="2747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Oval 517"/>
            <p:cNvSpPr>
              <a:spLocks noChangeArrowheads="1"/>
            </p:cNvSpPr>
            <p:nvPr/>
          </p:nvSpPr>
          <p:spPr bwMode="auto">
            <a:xfrm>
              <a:off x="2749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Oval 518"/>
            <p:cNvSpPr>
              <a:spLocks noChangeArrowheads="1"/>
            </p:cNvSpPr>
            <p:nvPr/>
          </p:nvSpPr>
          <p:spPr bwMode="auto">
            <a:xfrm>
              <a:off x="2749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Oval 519"/>
            <p:cNvSpPr>
              <a:spLocks noChangeArrowheads="1"/>
            </p:cNvSpPr>
            <p:nvPr/>
          </p:nvSpPr>
          <p:spPr bwMode="auto">
            <a:xfrm>
              <a:off x="2751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Oval 520"/>
            <p:cNvSpPr>
              <a:spLocks noChangeArrowheads="1"/>
            </p:cNvSpPr>
            <p:nvPr/>
          </p:nvSpPr>
          <p:spPr bwMode="auto">
            <a:xfrm>
              <a:off x="2751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Oval 521"/>
            <p:cNvSpPr>
              <a:spLocks noChangeArrowheads="1"/>
            </p:cNvSpPr>
            <p:nvPr/>
          </p:nvSpPr>
          <p:spPr bwMode="auto">
            <a:xfrm>
              <a:off x="2570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Oval 522"/>
            <p:cNvSpPr>
              <a:spLocks noChangeArrowheads="1"/>
            </p:cNvSpPr>
            <p:nvPr/>
          </p:nvSpPr>
          <p:spPr bwMode="auto">
            <a:xfrm>
              <a:off x="2570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Oval 523"/>
            <p:cNvSpPr>
              <a:spLocks noChangeArrowheads="1"/>
            </p:cNvSpPr>
            <p:nvPr/>
          </p:nvSpPr>
          <p:spPr bwMode="auto">
            <a:xfrm>
              <a:off x="2591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Oval 524"/>
            <p:cNvSpPr>
              <a:spLocks noChangeArrowheads="1"/>
            </p:cNvSpPr>
            <p:nvPr/>
          </p:nvSpPr>
          <p:spPr bwMode="auto">
            <a:xfrm>
              <a:off x="2591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Oval 525"/>
            <p:cNvSpPr>
              <a:spLocks noChangeArrowheads="1"/>
            </p:cNvSpPr>
            <p:nvPr/>
          </p:nvSpPr>
          <p:spPr bwMode="auto">
            <a:xfrm>
              <a:off x="2611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Oval 526"/>
            <p:cNvSpPr>
              <a:spLocks noChangeArrowheads="1"/>
            </p:cNvSpPr>
            <p:nvPr/>
          </p:nvSpPr>
          <p:spPr bwMode="auto">
            <a:xfrm>
              <a:off x="2611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Oval 527"/>
            <p:cNvSpPr>
              <a:spLocks noChangeArrowheads="1"/>
            </p:cNvSpPr>
            <p:nvPr/>
          </p:nvSpPr>
          <p:spPr bwMode="auto">
            <a:xfrm>
              <a:off x="2632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1" name="Oval 528"/>
            <p:cNvSpPr>
              <a:spLocks noChangeArrowheads="1"/>
            </p:cNvSpPr>
            <p:nvPr/>
          </p:nvSpPr>
          <p:spPr bwMode="auto">
            <a:xfrm>
              <a:off x="2632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Oval 529"/>
            <p:cNvSpPr>
              <a:spLocks noChangeArrowheads="1"/>
            </p:cNvSpPr>
            <p:nvPr/>
          </p:nvSpPr>
          <p:spPr bwMode="auto">
            <a:xfrm>
              <a:off x="265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530"/>
            <p:cNvSpPr>
              <a:spLocks noChangeArrowheads="1"/>
            </p:cNvSpPr>
            <p:nvPr/>
          </p:nvSpPr>
          <p:spPr bwMode="auto">
            <a:xfrm>
              <a:off x="265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Oval 531"/>
            <p:cNvSpPr>
              <a:spLocks noChangeArrowheads="1"/>
            </p:cNvSpPr>
            <p:nvPr/>
          </p:nvSpPr>
          <p:spPr bwMode="auto">
            <a:xfrm>
              <a:off x="2673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Oval 532"/>
            <p:cNvSpPr>
              <a:spLocks noChangeArrowheads="1"/>
            </p:cNvSpPr>
            <p:nvPr/>
          </p:nvSpPr>
          <p:spPr bwMode="auto">
            <a:xfrm>
              <a:off x="2673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Oval 533"/>
            <p:cNvSpPr>
              <a:spLocks noChangeArrowheads="1"/>
            </p:cNvSpPr>
            <p:nvPr/>
          </p:nvSpPr>
          <p:spPr bwMode="auto">
            <a:xfrm>
              <a:off x="2694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Oval 534"/>
            <p:cNvSpPr>
              <a:spLocks noChangeArrowheads="1"/>
            </p:cNvSpPr>
            <p:nvPr/>
          </p:nvSpPr>
          <p:spPr bwMode="auto">
            <a:xfrm>
              <a:off x="2694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Oval 535"/>
            <p:cNvSpPr>
              <a:spLocks noChangeArrowheads="1"/>
            </p:cNvSpPr>
            <p:nvPr/>
          </p:nvSpPr>
          <p:spPr bwMode="auto">
            <a:xfrm>
              <a:off x="271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Oval 536"/>
            <p:cNvSpPr>
              <a:spLocks noChangeArrowheads="1"/>
            </p:cNvSpPr>
            <p:nvPr/>
          </p:nvSpPr>
          <p:spPr bwMode="auto">
            <a:xfrm>
              <a:off x="271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0" name="Oval 537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Oval 538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2" name="Oval 539"/>
            <p:cNvSpPr>
              <a:spLocks noChangeArrowheads="1"/>
            </p:cNvSpPr>
            <p:nvPr/>
          </p:nvSpPr>
          <p:spPr bwMode="auto">
            <a:xfrm>
              <a:off x="275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Oval 540"/>
            <p:cNvSpPr>
              <a:spLocks noChangeArrowheads="1"/>
            </p:cNvSpPr>
            <p:nvPr/>
          </p:nvSpPr>
          <p:spPr bwMode="auto">
            <a:xfrm>
              <a:off x="275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Oval 541"/>
            <p:cNvSpPr>
              <a:spLocks noChangeArrowheads="1"/>
            </p:cNvSpPr>
            <p:nvPr/>
          </p:nvSpPr>
          <p:spPr bwMode="auto">
            <a:xfrm>
              <a:off x="2776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Oval 542"/>
            <p:cNvSpPr>
              <a:spLocks noChangeArrowheads="1"/>
            </p:cNvSpPr>
            <p:nvPr/>
          </p:nvSpPr>
          <p:spPr bwMode="auto">
            <a:xfrm>
              <a:off x="2776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6" name="Oval 543"/>
            <p:cNvSpPr>
              <a:spLocks noChangeArrowheads="1"/>
            </p:cNvSpPr>
            <p:nvPr/>
          </p:nvSpPr>
          <p:spPr bwMode="auto">
            <a:xfrm>
              <a:off x="2796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7" name="Oval 544"/>
            <p:cNvSpPr>
              <a:spLocks noChangeArrowheads="1"/>
            </p:cNvSpPr>
            <p:nvPr/>
          </p:nvSpPr>
          <p:spPr bwMode="auto">
            <a:xfrm>
              <a:off x="2796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Oval 545"/>
            <p:cNvSpPr>
              <a:spLocks noChangeArrowheads="1"/>
            </p:cNvSpPr>
            <p:nvPr/>
          </p:nvSpPr>
          <p:spPr bwMode="auto">
            <a:xfrm>
              <a:off x="2817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9" name="Oval 546"/>
            <p:cNvSpPr>
              <a:spLocks noChangeArrowheads="1"/>
            </p:cNvSpPr>
            <p:nvPr/>
          </p:nvSpPr>
          <p:spPr bwMode="auto">
            <a:xfrm>
              <a:off x="2817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0" name="Oval 547"/>
            <p:cNvSpPr>
              <a:spLocks noChangeArrowheads="1"/>
            </p:cNvSpPr>
            <p:nvPr/>
          </p:nvSpPr>
          <p:spPr bwMode="auto">
            <a:xfrm>
              <a:off x="2837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1" name="Oval 548"/>
            <p:cNvSpPr>
              <a:spLocks noChangeArrowheads="1"/>
            </p:cNvSpPr>
            <p:nvPr/>
          </p:nvSpPr>
          <p:spPr bwMode="auto">
            <a:xfrm>
              <a:off x="2837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2" name="Oval 549"/>
            <p:cNvSpPr>
              <a:spLocks noChangeArrowheads="1"/>
            </p:cNvSpPr>
            <p:nvPr/>
          </p:nvSpPr>
          <p:spPr bwMode="auto">
            <a:xfrm>
              <a:off x="2857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3" name="Oval 550"/>
            <p:cNvSpPr>
              <a:spLocks noChangeArrowheads="1"/>
            </p:cNvSpPr>
            <p:nvPr/>
          </p:nvSpPr>
          <p:spPr bwMode="auto">
            <a:xfrm>
              <a:off x="2857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4" name="Oval 551"/>
            <p:cNvSpPr>
              <a:spLocks noChangeArrowheads="1"/>
            </p:cNvSpPr>
            <p:nvPr/>
          </p:nvSpPr>
          <p:spPr bwMode="auto">
            <a:xfrm>
              <a:off x="2878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Oval 552"/>
            <p:cNvSpPr>
              <a:spLocks noChangeArrowheads="1"/>
            </p:cNvSpPr>
            <p:nvPr/>
          </p:nvSpPr>
          <p:spPr bwMode="auto">
            <a:xfrm>
              <a:off x="2878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Oval 553"/>
            <p:cNvSpPr>
              <a:spLocks noChangeArrowheads="1"/>
            </p:cNvSpPr>
            <p:nvPr/>
          </p:nvSpPr>
          <p:spPr bwMode="auto">
            <a:xfrm>
              <a:off x="2898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Oval 554"/>
            <p:cNvSpPr>
              <a:spLocks noChangeArrowheads="1"/>
            </p:cNvSpPr>
            <p:nvPr/>
          </p:nvSpPr>
          <p:spPr bwMode="auto">
            <a:xfrm>
              <a:off x="2898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8" name="Oval 555"/>
            <p:cNvSpPr>
              <a:spLocks noChangeArrowheads="1"/>
            </p:cNvSpPr>
            <p:nvPr/>
          </p:nvSpPr>
          <p:spPr bwMode="auto">
            <a:xfrm>
              <a:off x="109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9" name="Oval 556"/>
            <p:cNvSpPr>
              <a:spLocks noChangeArrowheads="1"/>
            </p:cNvSpPr>
            <p:nvPr/>
          </p:nvSpPr>
          <p:spPr bwMode="auto">
            <a:xfrm>
              <a:off x="109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Oval 557"/>
            <p:cNvSpPr>
              <a:spLocks noChangeArrowheads="1"/>
            </p:cNvSpPr>
            <p:nvPr/>
          </p:nvSpPr>
          <p:spPr bwMode="auto">
            <a:xfrm>
              <a:off x="1300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1" name="Oval 558"/>
            <p:cNvSpPr>
              <a:spLocks noChangeArrowheads="1"/>
            </p:cNvSpPr>
            <p:nvPr/>
          </p:nvSpPr>
          <p:spPr bwMode="auto">
            <a:xfrm>
              <a:off x="1300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Oval 559"/>
            <p:cNvSpPr>
              <a:spLocks noChangeArrowheads="1"/>
            </p:cNvSpPr>
            <p:nvPr/>
          </p:nvSpPr>
          <p:spPr bwMode="auto">
            <a:xfrm>
              <a:off x="150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3" name="Oval 560"/>
            <p:cNvSpPr>
              <a:spLocks noChangeArrowheads="1"/>
            </p:cNvSpPr>
            <p:nvPr/>
          </p:nvSpPr>
          <p:spPr bwMode="auto">
            <a:xfrm>
              <a:off x="150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Oval 561"/>
            <p:cNvSpPr>
              <a:spLocks noChangeArrowheads="1"/>
            </p:cNvSpPr>
            <p:nvPr/>
          </p:nvSpPr>
          <p:spPr bwMode="auto">
            <a:xfrm>
              <a:off x="1710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5" name="Oval 562"/>
            <p:cNvSpPr>
              <a:spLocks noChangeArrowheads="1"/>
            </p:cNvSpPr>
            <p:nvPr/>
          </p:nvSpPr>
          <p:spPr bwMode="auto">
            <a:xfrm>
              <a:off x="1710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Oval 563"/>
            <p:cNvSpPr>
              <a:spLocks noChangeArrowheads="1"/>
            </p:cNvSpPr>
            <p:nvPr/>
          </p:nvSpPr>
          <p:spPr bwMode="auto">
            <a:xfrm>
              <a:off x="1915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7" name="Oval 564"/>
            <p:cNvSpPr>
              <a:spLocks noChangeArrowheads="1"/>
            </p:cNvSpPr>
            <p:nvPr/>
          </p:nvSpPr>
          <p:spPr bwMode="auto">
            <a:xfrm>
              <a:off x="1915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8" name="Oval 565"/>
            <p:cNvSpPr>
              <a:spLocks noChangeArrowheads="1"/>
            </p:cNvSpPr>
            <p:nvPr/>
          </p:nvSpPr>
          <p:spPr bwMode="auto">
            <a:xfrm>
              <a:off x="2120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9" name="Oval 566"/>
            <p:cNvSpPr>
              <a:spLocks noChangeArrowheads="1"/>
            </p:cNvSpPr>
            <p:nvPr/>
          </p:nvSpPr>
          <p:spPr bwMode="auto">
            <a:xfrm>
              <a:off x="2120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0" name="Oval 567"/>
            <p:cNvSpPr>
              <a:spLocks noChangeArrowheads="1"/>
            </p:cNvSpPr>
            <p:nvPr/>
          </p:nvSpPr>
          <p:spPr bwMode="auto">
            <a:xfrm>
              <a:off x="232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Oval 568"/>
            <p:cNvSpPr>
              <a:spLocks noChangeArrowheads="1"/>
            </p:cNvSpPr>
            <p:nvPr/>
          </p:nvSpPr>
          <p:spPr bwMode="auto">
            <a:xfrm>
              <a:off x="232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2" name="Oval 569"/>
            <p:cNvSpPr>
              <a:spLocks noChangeArrowheads="1"/>
            </p:cNvSpPr>
            <p:nvPr/>
          </p:nvSpPr>
          <p:spPr bwMode="auto">
            <a:xfrm>
              <a:off x="2529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3" name="Oval 570"/>
            <p:cNvSpPr>
              <a:spLocks noChangeArrowheads="1"/>
            </p:cNvSpPr>
            <p:nvPr/>
          </p:nvSpPr>
          <p:spPr bwMode="auto">
            <a:xfrm>
              <a:off x="2529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Oval 571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Oval 572"/>
            <p:cNvSpPr>
              <a:spLocks noChangeArrowheads="1"/>
            </p:cNvSpPr>
            <p:nvPr/>
          </p:nvSpPr>
          <p:spPr bwMode="auto">
            <a:xfrm>
              <a:off x="273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6" name="Oval 573"/>
            <p:cNvSpPr>
              <a:spLocks noChangeArrowheads="1"/>
            </p:cNvSpPr>
            <p:nvPr/>
          </p:nvSpPr>
          <p:spPr bwMode="auto">
            <a:xfrm>
              <a:off x="2939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7" name="Oval 574"/>
            <p:cNvSpPr>
              <a:spLocks noChangeArrowheads="1"/>
            </p:cNvSpPr>
            <p:nvPr/>
          </p:nvSpPr>
          <p:spPr bwMode="auto">
            <a:xfrm>
              <a:off x="2939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8" name="Oval 575"/>
            <p:cNvSpPr>
              <a:spLocks noChangeArrowheads="1"/>
            </p:cNvSpPr>
            <p:nvPr/>
          </p:nvSpPr>
          <p:spPr bwMode="auto">
            <a:xfrm>
              <a:off x="3145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9" name="Oval 576"/>
            <p:cNvSpPr>
              <a:spLocks noChangeArrowheads="1"/>
            </p:cNvSpPr>
            <p:nvPr/>
          </p:nvSpPr>
          <p:spPr bwMode="auto">
            <a:xfrm>
              <a:off x="3145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0" name="Oval 577"/>
            <p:cNvSpPr>
              <a:spLocks noChangeArrowheads="1"/>
            </p:cNvSpPr>
            <p:nvPr/>
          </p:nvSpPr>
          <p:spPr bwMode="auto">
            <a:xfrm>
              <a:off x="3349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1" name="Oval 578"/>
            <p:cNvSpPr>
              <a:spLocks noChangeArrowheads="1"/>
            </p:cNvSpPr>
            <p:nvPr/>
          </p:nvSpPr>
          <p:spPr bwMode="auto">
            <a:xfrm>
              <a:off x="3349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2" name="Oval 579"/>
            <p:cNvSpPr>
              <a:spLocks noChangeArrowheads="1"/>
            </p:cNvSpPr>
            <p:nvPr/>
          </p:nvSpPr>
          <p:spPr bwMode="auto">
            <a:xfrm>
              <a:off x="3554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3" name="Oval 580"/>
            <p:cNvSpPr>
              <a:spLocks noChangeArrowheads="1"/>
            </p:cNvSpPr>
            <p:nvPr/>
          </p:nvSpPr>
          <p:spPr bwMode="auto">
            <a:xfrm>
              <a:off x="3554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4" name="Oval 581"/>
            <p:cNvSpPr>
              <a:spLocks noChangeArrowheads="1"/>
            </p:cNvSpPr>
            <p:nvPr/>
          </p:nvSpPr>
          <p:spPr bwMode="auto">
            <a:xfrm>
              <a:off x="3759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5" name="Oval 582"/>
            <p:cNvSpPr>
              <a:spLocks noChangeArrowheads="1"/>
            </p:cNvSpPr>
            <p:nvPr/>
          </p:nvSpPr>
          <p:spPr bwMode="auto">
            <a:xfrm>
              <a:off x="3759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6" name="Oval 583"/>
            <p:cNvSpPr>
              <a:spLocks noChangeArrowheads="1"/>
            </p:cNvSpPr>
            <p:nvPr/>
          </p:nvSpPr>
          <p:spPr bwMode="auto">
            <a:xfrm>
              <a:off x="3964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Oval 584"/>
            <p:cNvSpPr>
              <a:spLocks noChangeArrowheads="1"/>
            </p:cNvSpPr>
            <p:nvPr/>
          </p:nvSpPr>
          <p:spPr bwMode="auto">
            <a:xfrm>
              <a:off x="3964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8" name="Oval 585"/>
            <p:cNvSpPr>
              <a:spLocks noChangeArrowheads="1"/>
            </p:cNvSpPr>
            <p:nvPr/>
          </p:nvSpPr>
          <p:spPr bwMode="auto">
            <a:xfrm>
              <a:off x="4169" y="3337"/>
              <a:ext cx="26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Oval 586"/>
            <p:cNvSpPr>
              <a:spLocks noChangeArrowheads="1"/>
            </p:cNvSpPr>
            <p:nvPr/>
          </p:nvSpPr>
          <p:spPr bwMode="auto">
            <a:xfrm>
              <a:off x="4169" y="3337"/>
              <a:ext cx="26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0" name="Oval 587"/>
            <p:cNvSpPr>
              <a:spLocks noChangeArrowheads="1"/>
            </p:cNvSpPr>
            <p:nvPr/>
          </p:nvSpPr>
          <p:spPr bwMode="auto">
            <a:xfrm>
              <a:off x="4374" y="3337"/>
              <a:ext cx="25" cy="25"/>
            </a:xfrm>
            <a:prstGeom prst="ellipse">
              <a:avLst/>
            </a:pr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Oval 588"/>
            <p:cNvSpPr>
              <a:spLocks noChangeArrowheads="1"/>
            </p:cNvSpPr>
            <p:nvPr/>
          </p:nvSpPr>
          <p:spPr bwMode="auto">
            <a:xfrm>
              <a:off x="4374" y="3337"/>
              <a:ext cx="25" cy="25"/>
            </a:xfrm>
            <a:prstGeom prst="ellipse">
              <a:avLst/>
            </a:prstGeom>
            <a:noFill/>
            <a:ln w="6350" cap="flat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Rectangle 589"/>
            <p:cNvSpPr>
              <a:spLocks noChangeArrowheads="1"/>
            </p:cNvSpPr>
            <p:nvPr/>
          </p:nvSpPr>
          <p:spPr bwMode="auto">
            <a:xfrm>
              <a:off x="634" y="3378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-1E+09</a:t>
              </a:r>
              <a:endParaRPr lang="pt-BR" altLang="pt-BR"/>
            </a:p>
          </p:txBody>
        </p:sp>
        <p:sp>
          <p:nvSpPr>
            <p:cNvPr id="193" name="Rectangle 590"/>
            <p:cNvSpPr>
              <a:spLocks noChangeArrowheads="1"/>
            </p:cNvSpPr>
            <p:nvPr/>
          </p:nvSpPr>
          <p:spPr bwMode="auto">
            <a:xfrm>
              <a:off x="1044" y="3378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-8E+08</a:t>
              </a:r>
              <a:endParaRPr lang="pt-BR" altLang="pt-BR"/>
            </a:p>
          </p:txBody>
        </p:sp>
        <p:sp>
          <p:nvSpPr>
            <p:cNvPr id="194" name="Rectangle 591"/>
            <p:cNvSpPr>
              <a:spLocks noChangeArrowheads="1"/>
            </p:cNvSpPr>
            <p:nvPr/>
          </p:nvSpPr>
          <p:spPr bwMode="auto">
            <a:xfrm>
              <a:off x="1454" y="3378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-6E+08</a:t>
              </a:r>
              <a:endParaRPr lang="pt-BR" altLang="pt-BR"/>
            </a:p>
          </p:txBody>
        </p:sp>
        <p:sp>
          <p:nvSpPr>
            <p:cNvPr id="195" name="Rectangle 592"/>
            <p:cNvSpPr>
              <a:spLocks noChangeArrowheads="1"/>
            </p:cNvSpPr>
            <p:nvPr/>
          </p:nvSpPr>
          <p:spPr bwMode="auto">
            <a:xfrm>
              <a:off x="1863" y="3378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-4E+08</a:t>
              </a:r>
              <a:endParaRPr lang="pt-BR" altLang="pt-BR"/>
            </a:p>
          </p:txBody>
        </p:sp>
        <p:sp>
          <p:nvSpPr>
            <p:cNvPr id="196" name="Rectangle 593"/>
            <p:cNvSpPr>
              <a:spLocks noChangeArrowheads="1"/>
            </p:cNvSpPr>
            <p:nvPr/>
          </p:nvSpPr>
          <p:spPr bwMode="auto">
            <a:xfrm>
              <a:off x="2273" y="3378"/>
              <a:ext cx="135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-2E+08</a:t>
              </a:r>
              <a:endParaRPr lang="pt-BR" altLang="pt-BR"/>
            </a:p>
          </p:txBody>
        </p:sp>
        <p:sp>
          <p:nvSpPr>
            <p:cNvPr id="197" name="Rectangle 594"/>
            <p:cNvSpPr>
              <a:spLocks noChangeArrowheads="1"/>
            </p:cNvSpPr>
            <p:nvPr/>
          </p:nvSpPr>
          <p:spPr bwMode="auto">
            <a:xfrm>
              <a:off x="2736" y="3378"/>
              <a:ext cx="24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0</a:t>
              </a:r>
              <a:endParaRPr lang="pt-BR" altLang="pt-BR"/>
            </a:p>
          </p:txBody>
        </p:sp>
        <p:sp>
          <p:nvSpPr>
            <p:cNvPr id="198" name="Rectangle 595"/>
            <p:cNvSpPr>
              <a:spLocks noChangeArrowheads="1"/>
            </p:cNvSpPr>
            <p:nvPr/>
          </p:nvSpPr>
          <p:spPr bwMode="auto">
            <a:xfrm>
              <a:off x="3053" y="3378"/>
              <a:ext cx="218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200000000</a:t>
              </a:r>
              <a:endParaRPr lang="pt-BR" altLang="pt-BR"/>
            </a:p>
          </p:txBody>
        </p:sp>
        <p:sp>
          <p:nvSpPr>
            <p:cNvPr id="199" name="Rectangle 596"/>
            <p:cNvSpPr>
              <a:spLocks noChangeArrowheads="1"/>
            </p:cNvSpPr>
            <p:nvPr/>
          </p:nvSpPr>
          <p:spPr bwMode="auto">
            <a:xfrm>
              <a:off x="3463" y="3378"/>
              <a:ext cx="218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400000000</a:t>
              </a:r>
              <a:endParaRPr lang="pt-BR" altLang="pt-BR"/>
            </a:p>
          </p:txBody>
        </p:sp>
        <p:sp>
          <p:nvSpPr>
            <p:cNvPr id="200" name="Rectangle 597"/>
            <p:cNvSpPr>
              <a:spLocks noChangeArrowheads="1"/>
            </p:cNvSpPr>
            <p:nvPr/>
          </p:nvSpPr>
          <p:spPr bwMode="auto">
            <a:xfrm>
              <a:off x="3873" y="3378"/>
              <a:ext cx="218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600000000</a:t>
              </a:r>
              <a:endParaRPr lang="pt-BR" altLang="pt-BR"/>
            </a:p>
          </p:txBody>
        </p:sp>
        <p:sp>
          <p:nvSpPr>
            <p:cNvPr id="201" name="Rectangle 598"/>
            <p:cNvSpPr>
              <a:spLocks noChangeArrowheads="1"/>
            </p:cNvSpPr>
            <p:nvPr/>
          </p:nvSpPr>
          <p:spPr bwMode="auto">
            <a:xfrm>
              <a:off x="4282" y="3378"/>
              <a:ext cx="218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800000000</a:t>
              </a:r>
              <a:endParaRPr lang="pt-BR" altLang="pt-BR"/>
            </a:p>
          </p:txBody>
        </p:sp>
        <p:sp>
          <p:nvSpPr>
            <p:cNvPr id="202" name="Rectangle 599"/>
            <p:cNvSpPr>
              <a:spLocks noChangeArrowheads="1"/>
            </p:cNvSpPr>
            <p:nvPr/>
          </p:nvSpPr>
          <p:spPr bwMode="auto">
            <a:xfrm>
              <a:off x="4739" y="3378"/>
              <a:ext cx="120" cy="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pt-BR" altLang="pt-BR" sz="600">
                  <a:solidFill>
                    <a:srgbClr val="595959"/>
                  </a:solidFill>
                  <a:latin typeface="Calibri" panose="020F0502020204030204" pitchFamily="34" charset="0"/>
                </a:rPr>
                <a:t>1E+09</a:t>
              </a:r>
              <a:endParaRPr lang="pt-BR" altLang="pt-BR"/>
            </a:p>
          </p:txBody>
        </p:sp>
        <p:sp>
          <p:nvSpPr>
            <p:cNvPr id="203" name="Rectangle 600"/>
            <p:cNvSpPr>
              <a:spLocks noChangeArrowheads="1"/>
            </p:cNvSpPr>
            <p:nvPr/>
          </p:nvSpPr>
          <p:spPr bwMode="auto">
            <a:xfrm>
              <a:off x="578" y="2465"/>
              <a:ext cx="4391" cy="1770"/>
            </a:xfrm>
            <a:prstGeom prst="rect">
              <a:avLst/>
            </a:prstGeom>
            <a:noFill/>
            <a:ln w="6350" cap="flat">
              <a:solidFill>
                <a:srgbClr val="D9D9D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7684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Tipos de Dados do Excel: Formatação x Representação Interna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22" y="985182"/>
            <a:ext cx="8775020" cy="4797937"/>
          </a:xfrm>
        </p:spPr>
        <p:txBody>
          <a:bodyPr>
            <a:normAutofit/>
          </a:bodyPr>
          <a:lstStyle/>
          <a:p>
            <a:pPr lvl="1"/>
            <a:r>
              <a:rPr lang="pt-BR" sz="1600" dirty="0"/>
              <a:t>A formatação do número na célula não mostra exatamente a forma como ele está representado internamente. Um número que apresenta 3 casas decimais, por exemplo, pode estar sendo representado internamente “com mais dígitos”. Ele é </a:t>
            </a:r>
            <a:r>
              <a:rPr lang="pt-BR" sz="1600" dirty="0" err="1"/>
              <a:t>arrendondado</a:t>
            </a:r>
            <a:r>
              <a:rPr lang="pt-BR" sz="1600" dirty="0"/>
              <a:t> apenas para apresentação.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marL="457200" lvl="1" indent="0">
              <a:buNone/>
            </a:pPr>
            <a:endParaRPr lang="pt-BR" sz="1600" dirty="0"/>
          </a:p>
          <a:p>
            <a:pPr lvl="1"/>
            <a:endParaRPr lang="pt-BR" sz="1600" dirty="0"/>
          </a:p>
          <a:p>
            <a:pPr marL="457200" lvl="1" indent="0">
              <a:buNone/>
            </a:pPr>
            <a:r>
              <a:rPr lang="pt-BR" sz="1600" dirty="0"/>
              <a:t> </a:t>
            </a:r>
          </a:p>
          <a:p>
            <a:pPr lvl="1"/>
            <a:r>
              <a:rPr lang="pt-BR" sz="1600" dirty="0"/>
              <a:t>O tipo de dados Data, por exemplo, é representado internamente como um número, mais precisamente, o número de dias desde 31/12/1899. </a:t>
            </a:r>
          </a:p>
          <a:p>
            <a:pPr marL="457200" lvl="1" indent="0">
              <a:buNone/>
            </a:pPr>
            <a:endParaRPr lang="pt-BR" sz="1600" dirty="0"/>
          </a:p>
          <a:p>
            <a:pPr marL="457200" lvl="1" indent="0">
              <a:buNone/>
            </a:pPr>
            <a:endParaRPr lang="pt-BR" sz="1600" dirty="0"/>
          </a:p>
          <a:p>
            <a:pPr marL="457200" lvl="1" indent="0">
              <a:buNone/>
            </a:pPr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3010" r="66731" b="73756"/>
          <a:stretch/>
        </p:blipFill>
        <p:spPr>
          <a:xfrm>
            <a:off x="808893" y="2039817"/>
            <a:ext cx="3042138" cy="729761"/>
          </a:xfrm>
          <a:prstGeom prst="rect">
            <a:avLst/>
          </a:prstGeom>
        </p:spPr>
      </p:pic>
      <p:pic>
        <p:nvPicPr>
          <p:cNvPr id="605" name="Imagem 604"/>
          <p:cNvPicPr>
            <a:picLocks noChangeAspect="1"/>
          </p:cNvPicPr>
          <p:nvPr/>
        </p:nvPicPr>
        <p:blipFill rotWithShape="1">
          <a:blip r:embed="rId3"/>
          <a:srcRect r="47404" b="69770"/>
          <a:stretch/>
        </p:blipFill>
        <p:spPr>
          <a:xfrm>
            <a:off x="808893" y="4012794"/>
            <a:ext cx="4809392" cy="16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funções: travamento das células ao copiar e colar ou arrastar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775020" cy="5093091"/>
          </a:xfrm>
        </p:spPr>
        <p:txBody>
          <a:bodyPr/>
          <a:lstStyle/>
          <a:p>
            <a:r>
              <a:rPr lang="pt-BR" dirty="0" smtClean="0"/>
              <a:t>Ao copiar e colar ou arrastar fórmulas, o padrão é que as referências a outras células sejam deslocadas junto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Pode ser necessário manter um dos operandos fixo. É possível travar a célula desejada usando F4 ou incluindo $ antes da coluna </a:t>
            </a:r>
            <a:r>
              <a:rPr lang="pt-BR" b="1" dirty="0" smtClean="0"/>
              <a:t>E</a:t>
            </a:r>
            <a:r>
              <a:rPr lang="pt-BR" dirty="0" smtClean="0"/>
              <a:t> da linha da referência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r>
              <a:rPr lang="pt-BR" dirty="0" smtClean="0"/>
              <a:t>É possível travar apenas a linha ou apenas a coluna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9866" r="52308" b="71684"/>
          <a:stretch/>
        </p:blipFill>
        <p:spPr>
          <a:xfrm>
            <a:off x="650632" y="1802424"/>
            <a:ext cx="5101523" cy="5451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9205" r="52019" b="69794"/>
          <a:stretch/>
        </p:blipFill>
        <p:spPr>
          <a:xfrm>
            <a:off x="650632" y="3183191"/>
            <a:ext cx="4387361" cy="6066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21779" r="25096" b="41390"/>
          <a:stretch/>
        </p:blipFill>
        <p:spPr>
          <a:xfrm>
            <a:off x="861646" y="4442274"/>
            <a:ext cx="6849208" cy="20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Boa prática: nomear as entidades. Nomear Intervalo (Range)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898472" cy="5093091"/>
          </a:xfrm>
        </p:spPr>
        <p:txBody>
          <a:bodyPr/>
          <a:lstStyle/>
          <a:p>
            <a:r>
              <a:rPr lang="pt-BR" dirty="0" smtClean="0"/>
              <a:t>É boa prática nomear células importantes, que servem como parâmetro, por exemplo.</a:t>
            </a:r>
          </a:p>
          <a:p>
            <a:r>
              <a:rPr lang="pt-BR" dirty="0" smtClean="0"/>
              <a:t>Com a célula selecionada: Menu-&gt;Fórmula-&gt;Definir Nome-&gt;Definir Nome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E</a:t>
            </a:r>
            <a:r>
              <a:rPr lang="pt-BR" dirty="0" smtClean="0"/>
              <a:t>xcel tenta inferir o nome pelas células adjacentes, mas ele pode ser livremente escolhido. O escopo (ou seja, o espaço onde este nome é reconhecido) pode ser determinado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71346" b="68161"/>
          <a:stretch/>
        </p:blipFill>
        <p:spPr>
          <a:xfrm>
            <a:off x="378068" y="2106114"/>
            <a:ext cx="3692769" cy="14555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3" y="4456008"/>
            <a:ext cx="2228727" cy="16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Boa prática: nomear as entidades. Nomear Intervalo (Range)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775020" cy="5093091"/>
          </a:xfrm>
        </p:spPr>
        <p:txBody>
          <a:bodyPr/>
          <a:lstStyle/>
          <a:p>
            <a:r>
              <a:rPr lang="pt-BR" dirty="0" smtClean="0"/>
              <a:t>Menu-&gt;Fórmula-&gt;Gerenciador de Nomes permite rever estas configurações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Os nomes dos Intervalos(Ranges) podem ser usados nas fórmulas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8" y="1482639"/>
            <a:ext cx="2642821" cy="204515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2850" r="47981" b="63712"/>
          <a:stretch/>
        </p:blipFill>
        <p:spPr>
          <a:xfrm>
            <a:off x="378068" y="4352192"/>
            <a:ext cx="4756638" cy="12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Boa prática: nomear as entidades. Nomear Intervalo (Range)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775020" cy="5093091"/>
          </a:xfrm>
        </p:spPr>
        <p:txBody>
          <a:bodyPr/>
          <a:lstStyle/>
          <a:p>
            <a:r>
              <a:rPr lang="pt-BR" sz="2400" dirty="0" smtClean="0"/>
              <a:t>É possível ir até </a:t>
            </a:r>
            <a:r>
              <a:rPr lang="pt-BR" sz="2800" dirty="0" smtClean="0"/>
              <a:t>um</a:t>
            </a:r>
            <a:r>
              <a:rPr lang="pt-BR" sz="2400" dirty="0" smtClean="0"/>
              <a:t> Intervalo (range) nomeado usando a “Caixa de Nome”, </a:t>
            </a:r>
            <a:endParaRPr lang="pt-BR" sz="2400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76154" b="59487"/>
          <a:stretch/>
        </p:blipFill>
        <p:spPr>
          <a:xfrm>
            <a:off x="113643" y="2581294"/>
            <a:ext cx="3341077" cy="20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Boa prática: nomear as entidades. Nomear Intervalo (Range)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358038"/>
            <a:ext cx="8775020" cy="5093091"/>
          </a:xfrm>
        </p:spPr>
        <p:txBody>
          <a:bodyPr/>
          <a:lstStyle/>
          <a:p>
            <a:r>
              <a:rPr lang="pt-BR" sz="2800" dirty="0" smtClean="0"/>
              <a:t>É um </a:t>
            </a:r>
            <a:r>
              <a:rPr lang="pt-BR" sz="2800" b="1" dirty="0" smtClean="0"/>
              <a:t>ANTIPADRÃO </a:t>
            </a:r>
            <a:r>
              <a:rPr lang="pt-BR" sz="2800" dirty="0" smtClean="0"/>
              <a:t>usar</a:t>
            </a:r>
            <a:r>
              <a:rPr lang="pt-BR" sz="2800" b="1" dirty="0" smtClean="0"/>
              <a:t> </a:t>
            </a:r>
            <a:r>
              <a:rPr lang="pt-BR" sz="2800" dirty="0" smtClean="0"/>
              <a:t>números</a:t>
            </a:r>
            <a:r>
              <a:rPr lang="pt-BR" sz="2800" b="1" dirty="0" smtClean="0"/>
              <a:t> </a:t>
            </a:r>
            <a:r>
              <a:rPr lang="pt-BR" sz="2800" dirty="0" smtClean="0"/>
              <a:t>que são parâmetros de cálculo como literais nas fórmulas</a:t>
            </a:r>
          </a:p>
          <a:p>
            <a:r>
              <a:rPr lang="pt-BR" sz="2800" dirty="0" smtClean="0"/>
              <a:t>É mais prático e inteligível usar um Intervalo (Range) nomeado do que uma célula fixada</a:t>
            </a:r>
          </a:p>
          <a:p>
            <a:r>
              <a:rPr lang="pt-BR" sz="2800" dirty="0" smtClean="0"/>
              <a:t>Três formas, dependendo do caso de uso: 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 smtClean="0"/>
              <a:t>Dispor os parâmetros de acordo com seu escopo (na planilha onde é usado, em um local visível, perto da célula A1) 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/>
              <a:t>Em uma Planilha específica de parâmetros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 smtClean="0"/>
              <a:t>Híbrido</a:t>
            </a:r>
          </a:p>
          <a:p>
            <a:pPr marL="971550" lvl="1" indent="-514350">
              <a:buFont typeface="+mj-lt"/>
              <a:buAutoNum type="arabicPeriod"/>
            </a:pPr>
            <a:endParaRPr lang="pt-BR" sz="2600" dirty="0" smtClean="0"/>
          </a:p>
          <a:p>
            <a:pPr marL="0" indent="0">
              <a:buNone/>
            </a:pPr>
            <a:endParaRPr lang="pt-BR" sz="2800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9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Boa prática: Agrupar Dados ao invés de esconder linhas e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898472" cy="5093091"/>
          </a:xfrm>
        </p:spPr>
        <p:txBody>
          <a:bodyPr/>
          <a:lstStyle/>
          <a:p>
            <a:r>
              <a:rPr lang="pt-BR" dirty="0" smtClean="0"/>
              <a:t>Esconder linhas ou colunas de planilhas são uma casca de banana e podem confundir outros usuários. É um ANTIPADRÃO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É melhor agrupar dados, pois os agrupamentos ficam indicados. Com as linhas ou colunas selecionadas, Menu-&gt;Fórmula-&gt;Agrupar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7635" r="91731" b="67219"/>
          <a:stretch/>
        </p:blipFill>
        <p:spPr>
          <a:xfrm>
            <a:off x="474785" y="1696915"/>
            <a:ext cx="1081454" cy="119463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57500" b="65179"/>
          <a:stretch/>
        </p:blipFill>
        <p:spPr>
          <a:xfrm>
            <a:off x="430824" y="4005252"/>
            <a:ext cx="7092941" cy="20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Boa prática: Agrupar Dados ao invés de esconder linhas e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898472" cy="5093091"/>
          </a:xfrm>
        </p:spPr>
        <p:txBody>
          <a:bodyPr/>
          <a:lstStyle/>
          <a:p>
            <a:r>
              <a:rPr lang="pt-BR" dirty="0" smtClean="0"/>
              <a:t>Tanto linhas quanto colunas podem ser agrupadas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6677" r="87981" b="63393"/>
          <a:stretch/>
        </p:blipFill>
        <p:spPr>
          <a:xfrm>
            <a:off x="518745" y="1776045"/>
            <a:ext cx="1626577" cy="162657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t="14605" r="58365" b="43782"/>
          <a:stretch/>
        </p:blipFill>
        <p:spPr>
          <a:xfrm>
            <a:off x="4317023" y="3588060"/>
            <a:ext cx="3807069" cy="229479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12373" r="70096" b="47927"/>
          <a:stretch/>
        </p:blipFill>
        <p:spPr>
          <a:xfrm>
            <a:off x="549516" y="3588060"/>
            <a:ext cx="2734408" cy="21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Debugando</a:t>
            </a:r>
            <a:r>
              <a:rPr lang="pt-BR" dirty="0" smtClean="0"/>
              <a:t> Fórmulas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898472" cy="5093091"/>
          </a:xfrm>
        </p:spPr>
        <p:txBody>
          <a:bodyPr/>
          <a:lstStyle/>
          <a:p>
            <a:r>
              <a:rPr lang="pt-BR" dirty="0" smtClean="0"/>
              <a:t>Existem ferramentas do </a:t>
            </a:r>
            <a:r>
              <a:rPr lang="pt-BR" dirty="0"/>
              <a:t>E</a:t>
            </a:r>
            <a:r>
              <a:rPr lang="pt-BR" dirty="0" smtClean="0"/>
              <a:t>xcel que nos ajudam a </a:t>
            </a:r>
            <a:r>
              <a:rPr lang="pt-BR" dirty="0" err="1" smtClean="0"/>
              <a:t>debugar</a:t>
            </a:r>
            <a:r>
              <a:rPr lang="pt-BR" dirty="0" smtClean="0"/>
              <a:t> o cálculo de fórmulas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195036684"/>
              </p:ext>
            </p:extLst>
          </p:nvPr>
        </p:nvGraphicFramePr>
        <p:xfrm>
          <a:off x="113643" y="1591408"/>
          <a:ext cx="8581293" cy="123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t="3923" r="32500" b="60363"/>
          <a:stretch/>
        </p:blipFill>
        <p:spPr>
          <a:xfrm>
            <a:off x="113643" y="3279531"/>
            <a:ext cx="6172200" cy="19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Hoje. Aula 2: Uso tradicional do Excel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334308"/>
              </p:ext>
            </p:extLst>
          </p:nvPr>
        </p:nvGraphicFramePr>
        <p:xfrm>
          <a:off x="114551" y="901044"/>
          <a:ext cx="8774113" cy="4761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166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Debugando</a:t>
            </a:r>
            <a:r>
              <a:rPr lang="pt-BR" dirty="0" smtClean="0"/>
              <a:t> Fórmulas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1041515"/>
            <a:ext cx="8898472" cy="5093091"/>
          </a:xfrm>
        </p:spPr>
        <p:txBody>
          <a:bodyPr/>
          <a:lstStyle/>
          <a:p>
            <a:r>
              <a:rPr lang="pt-BR" dirty="0" smtClean="0"/>
              <a:t>Existem ferramentas do </a:t>
            </a:r>
            <a:r>
              <a:rPr lang="pt-BR" dirty="0"/>
              <a:t>E</a:t>
            </a:r>
            <a:r>
              <a:rPr lang="pt-BR" dirty="0" smtClean="0"/>
              <a:t>xcel que nos ajudam a </a:t>
            </a:r>
            <a:r>
              <a:rPr lang="pt-BR" dirty="0" err="1" smtClean="0"/>
              <a:t>debugar</a:t>
            </a:r>
            <a:r>
              <a:rPr lang="pt-BR" dirty="0" smtClean="0"/>
              <a:t> o cálculo de fórmulas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743072113"/>
              </p:ext>
            </p:extLst>
          </p:nvPr>
        </p:nvGraphicFramePr>
        <p:xfrm>
          <a:off x="113643" y="1591408"/>
          <a:ext cx="8581293" cy="1239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7"/>
          <a:srcRect t="10778" r="71827" b="32940"/>
          <a:stretch/>
        </p:blipFill>
        <p:spPr>
          <a:xfrm>
            <a:off x="5191679" y="2514601"/>
            <a:ext cx="1817167" cy="218928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6185" y="5530362"/>
            <a:ext cx="541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remover as </a:t>
            </a:r>
            <a:r>
              <a:rPr lang="pt-BR" dirty="0" err="1" smtClean="0"/>
              <a:t>setas:Menu</a:t>
            </a:r>
            <a:r>
              <a:rPr lang="pt-BR" dirty="0" smtClean="0"/>
              <a:t>-&gt;Fórmulas-&gt;Remover Setas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27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Debugando</a:t>
            </a:r>
            <a:r>
              <a:rPr lang="pt-BR" dirty="0" smtClean="0"/>
              <a:t> Fórmulas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601" b="53202"/>
          <a:stretch/>
        </p:blipFill>
        <p:spPr>
          <a:xfrm>
            <a:off x="113643" y="3587262"/>
            <a:ext cx="4210047" cy="2092569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870964813"/>
              </p:ext>
            </p:extLst>
          </p:nvPr>
        </p:nvGraphicFramePr>
        <p:xfrm>
          <a:off x="113643" y="996547"/>
          <a:ext cx="8546780" cy="232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/>
          <a:srcRect r="68558" b="54879"/>
          <a:stretch/>
        </p:blipFill>
        <p:spPr>
          <a:xfrm>
            <a:off x="4988949" y="3587262"/>
            <a:ext cx="4110731" cy="2092569"/>
          </a:xfrm>
          <a:prstGeom prst="rect">
            <a:avLst/>
          </a:prstGeom>
        </p:spPr>
      </p:pic>
      <p:cxnSp>
        <p:nvCxnSpPr>
          <p:cNvPr id="10" name="Conector angulado 9"/>
          <p:cNvCxnSpPr>
            <a:stCxn id="5" idx="3"/>
            <a:endCxn id="8" idx="1"/>
          </p:cNvCxnSpPr>
          <p:nvPr/>
        </p:nvCxnSpPr>
        <p:spPr>
          <a:xfrm>
            <a:off x="4323690" y="4633547"/>
            <a:ext cx="66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444332" y="4343345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6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386510"/>
              </p:ext>
            </p:extLst>
          </p:nvPr>
        </p:nvGraphicFramePr>
        <p:xfrm>
          <a:off x="184731" y="1621790"/>
          <a:ext cx="7315200" cy="301752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Operador aritmético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Significado</a:t>
                      </a:r>
                      <a:endParaRPr lang="pt-BR" b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Exemplo</a:t>
                      </a:r>
                      <a:endParaRPr lang="pt-BR" b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+ (sinal de adição)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Adição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3+3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- (sinal de subtração)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Subtração</a:t>
                      </a:r>
                      <a:b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Negação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3-1 </a:t>
                      </a:r>
                      <a:b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</a:br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-1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* (asterisco)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Multiplicação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3*3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/ (barra)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Divisão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3/3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% (símbolo de percentagem)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Percentagem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20%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^ (acento circunflexo)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Exponenciação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249236965"/>
              </p:ext>
            </p:extLst>
          </p:nvPr>
        </p:nvGraphicFramePr>
        <p:xfrm>
          <a:off x="184731" y="764931"/>
          <a:ext cx="8361392" cy="7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413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014599357"/>
              </p:ext>
            </p:extLst>
          </p:nvPr>
        </p:nvGraphicFramePr>
        <p:xfrm>
          <a:off x="184731" y="764931"/>
          <a:ext cx="8361392" cy="70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660593"/>
              </p:ext>
            </p:extLst>
          </p:nvPr>
        </p:nvGraphicFramePr>
        <p:xfrm>
          <a:off x="184731" y="1723290"/>
          <a:ext cx="7315200" cy="330066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629428"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Operador de comparação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Significado</a:t>
                      </a:r>
                      <a:endParaRPr lang="pt-BR" b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Exemplo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</a:tr>
              <a:tr h="353094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= (sinal de igual)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Igual a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A1=B1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353094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&gt; (sinal de maior)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Maior que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A1&gt;B1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3094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&lt; (sinal de menor)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Menor que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A1&lt;B1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629428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&gt;= (sinal de maior ou igual)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Maior ou igual a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A1&gt;=B1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29428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&lt;= (sinal de menor ou igual)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Menor ou igual a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A1&lt;=B1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  <a:tr h="353094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&lt;&gt; (sinal de diferente)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Diferente de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A1&lt;&gt;B1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4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827947978"/>
              </p:ext>
            </p:extLst>
          </p:nvPr>
        </p:nvGraphicFramePr>
        <p:xfrm>
          <a:off x="184731" y="764931"/>
          <a:ext cx="8361392" cy="62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793962"/>
              </p:ext>
            </p:extLst>
          </p:nvPr>
        </p:nvGraphicFramePr>
        <p:xfrm>
          <a:off x="183938" y="1525495"/>
          <a:ext cx="8361393" cy="1249680"/>
        </p:xfrm>
        <a:graphic>
          <a:graphicData uri="http://schemas.openxmlformats.org/drawingml/2006/table">
            <a:tbl>
              <a:tblPr/>
              <a:tblGrid>
                <a:gridCol w="2787131"/>
                <a:gridCol w="2787131"/>
                <a:gridCol w="2787131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Operador de texto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Significado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Exemplo</a:t>
                      </a:r>
                      <a:endParaRPr lang="pt-BR" b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&amp; ("E" comercial)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Liga ou concatena dois valores e </a:t>
                      </a:r>
                      <a:r>
                        <a:rPr lang="pt-BR" dirty="0" smtClean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produz uma nova </a:t>
                      </a:r>
                      <a:r>
                        <a:rPr lang="pt-BR" dirty="0" err="1" smtClean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string</a:t>
                      </a:r>
                      <a:endParaRPr lang="pt-BR" dirty="0">
                        <a:solidFill>
                          <a:srgbClr val="2F2F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("North"&amp;"</a:t>
                      </a:r>
                      <a:r>
                        <a:rPr lang="pt-BR" dirty="0" err="1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wind</a:t>
                      </a:r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")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83938" y="3033875"/>
            <a:ext cx="83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uso deste operador é muito comum.</a:t>
            </a:r>
          </a:p>
          <a:p>
            <a:endParaRPr lang="pt-BR" dirty="0"/>
          </a:p>
          <a:p>
            <a:r>
              <a:rPr lang="pt-BR" dirty="0" smtClean="0"/>
              <a:t>É importante atentar para o fato de que aplicar este operador a dados do tipo data ou número pode levar a resultados inesperados. O ideal é transformar o dado em texto antes de efetuar a concatenação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22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Operadores</a:t>
            </a:r>
            <a:endParaRPr lang="pt-BR" dirty="0"/>
          </a:p>
        </p:txBody>
      </p:sp>
      <p:graphicFrame>
        <p:nvGraphicFramePr>
          <p:cNvPr id="6" name="Diagrama 5"/>
          <p:cNvGraphicFramePr/>
          <p:nvPr/>
        </p:nvGraphicFramePr>
        <p:xfrm>
          <a:off x="184731" y="764931"/>
          <a:ext cx="8361392" cy="62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183938" y="1525495"/>
          <a:ext cx="8361393" cy="1249680"/>
        </p:xfrm>
        <a:graphic>
          <a:graphicData uri="http://schemas.openxmlformats.org/drawingml/2006/table">
            <a:tbl>
              <a:tblPr/>
              <a:tblGrid>
                <a:gridCol w="2787131"/>
                <a:gridCol w="2787131"/>
                <a:gridCol w="2787131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Operador de texto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Significado</a:t>
                      </a:r>
                      <a:endParaRPr lang="pt-BR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b="1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Exemplo</a:t>
                      </a:r>
                      <a:endParaRPr lang="pt-BR" b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AD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&amp; ("E" comercial)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Liga ou concatena dois valores e </a:t>
                      </a:r>
                      <a:r>
                        <a:rPr lang="pt-BR" dirty="0" smtClean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produz uma nova </a:t>
                      </a:r>
                      <a:r>
                        <a:rPr lang="pt-BR" dirty="0" err="1" smtClean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string</a:t>
                      </a:r>
                      <a:endParaRPr lang="pt-BR" dirty="0">
                        <a:solidFill>
                          <a:srgbClr val="2F2F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("North"&amp;"</a:t>
                      </a:r>
                      <a:r>
                        <a:rPr lang="pt-BR" dirty="0" err="1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wind</a:t>
                      </a:r>
                      <a:r>
                        <a:rPr lang="pt-BR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")</a:t>
                      </a:r>
                    </a:p>
                  </a:txBody>
                  <a:tcPr marL="47625" marR="9525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83938" y="3033875"/>
            <a:ext cx="836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uso deste operador é muito comum.</a:t>
            </a:r>
          </a:p>
          <a:p>
            <a:endParaRPr lang="pt-BR" dirty="0"/>
          </a:p>
          <a:p>
            <a:r>
              <a:rPr lang="pt-BR" dirty="0" smtClean="0"/>
              <a:t>É importante atentar para o fato de que aplicar este operador a dados do tipo data ou número pode levar a resultados inesperados. O ideal é transformar o dado em texto antes de efetuar a concatenação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7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Funções Interessantes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/>
              <a:t>E</a:t>
            </a:r>
            <a:r>
              <a:rPr lang="pt-BR" dirty="0" smtClean="0"/>
              <a:t>xcel possui uma documentação bastante detalhada de todas as suas funções. O melhor lugar de encontrar é por Menu-&gt;Fórmulas-&gt;Biblioteca de Funções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Nos próximos slides mencionaremos alguns detalhes que possam passar despercebidos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3269" b="86033"/>
          <a:stretch/>
        </p:blipFill>
        <p:spPr>
          <a:xfrm>
            <a:off x="457200" y="2058302"/>
            <a:ext cx="5334100" cy="122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Funções Interessantes - Lógica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Vale notar a diferença entre OU e XOR. XOR (Ou-Exclusivo)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r>
              <a:rPr lang="pt-BR" dirty="0" smtClean="0"/>
              <a:t>As funções de tratamento de erro são importantes, também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41" y="1822632"/>
            <a:ext cx="4447501" cy="12939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4327" t="14126" r="56346" b="53508"/>
          <a:stretch/>
        </p:blipFill>
        <p:spPr>
          <a:xfrm>
            <a:off x="183938" y="3938954"/>
            <a:ext cx="4193228" cy="20812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t="13330" r="28173" b="52550"/>
          <a:stretch/>
        </p:blipFill>
        <p:spPr>
          <a:xfrm>
            <a:off x="2320809" y="4323784"/>
            <a:ext cx="6567854" cy="18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Funções Interessantes - Lógica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funções de tratamento de erro são importantes: SEERRO e SENÃODISP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327" t="14126" r="56346" b="53508"/>
          <a:stretch/>
        </p:blipFill>
        <p:spPr>
          <a:xfrm>
            <a:off x="378772" y="1489239"/>
            <a:ext cx="4193228" cy="20812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t="13330" r="28173" b="52550"/>
          <a:stretch/>
        </p:blipFill>
        <p:spPr>
          <a:xfrm>
            <a:off x="378772" y="3902969"/>
            <a:ext cx="6567854" cy="18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6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Funções Interessantes - </a:t>
            </a:r>
            <a:r>
              <a:rPr lang="pt-BR" dirty="0" err="1" smtClean="0"/>
              <a:t>String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Algumas das principais funções de tratamento de </a:t>
            </a:r>
            <a:r>
              <a:rPr lang="pt-BR" dirty="0" err="1" smtClean="0"/>
              <a:t>strings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Exemplo em: \Exemplos\Uso </a:t>
            </a:r>
            <a:r>
              <a:rPr lang="pt-BR" dirty="0"/>
              <a:t>de Funções\Uso de </a:t>
            </a:r>
            <a:r>
              <a:rPr lang="pt-BR" dirty="0" smtClean="0"/>
              <a:t>Funções.xlsx. Planilha “</a:t>
            </a:r>
            <a:r>
              <a:rPr lang="pt-BR" dirty="0" err="1" smtClean="0"/>
              <a:t>String</a:t>
            </a:r>
            <a:r>
              <a:rPr lang="pt-BR" dirty="0" smtClean="0"/>
              <a:t>”</a:t>
            </a:r>
          </a:p>
          <a:p>
            <a:pPr lvl="1"/>
            <a:r>
              <a:rPr lang="pt-BR" dirty="0" smtClean="0"/>
              <a:t>ARRUMAR(???!)</a:t>
            </a:r>
          </a:p>
          <a:p>
            <a:pPr lvl="1"/>
            <a:r>
              <a:rPr lang="pt-BR" dirty="0" smtClean="0"/>
              <a:t>ESQUERDA/LOCALIZAR</a:t>
            </a:r>
          </a:p>
          <a:p>
            <a:pPr lvl="1"/>
            <a:r>
              <a:rPr lang="pt-BR" dirty="0" smtClean="0"/>
              <a:t>SUBSTITUIR</a:t>
            </a:r>
          </a:p>
          <a:p>
            <a:pPr lvl="1"/>
            <a:r>
              <a:rPr lang="pt-BR" dirty="0" smtClean="0"/>
              <a:t>MINÚSCULA</a:t>
            </a:r>
          </a:p>
          <a:p>
            <a:pPr lvl="1"/>
            <a:r>
              <a:rPr lang="pt-BR" dirty="0" smtClean="0"/>
              <a:t>=</a:t>
            </a:r>
          </a:p>
          <a:p>
            <a:pPr lvl="1"/>
            <a:r>
              <a:rPr lang="pt-BR" dirty="0" smtClean="0"/>
              <a:t>EXATO</a:t>
            </a:r>
          </a:p>
          <a:p>
            <a:pPr lvl="1"/>
            <a:r>
              <a:rPr lang="pt-BR" dirty="0" smtClean="0"/>
              <a:t>EXT.TEXTO</a:t>
            </a:r>
          </a:p>
          <a:p>
            <a:pPr lvl="1"/>
            <a:r>
              <a:rPr lang="pt-BR" dirty="0" smtClean="0"/>
              <a:t>CONCATENAR</a:t>
            </a:r>
          </a:p>
          <a:p>
            <a:pPr lvl="1"/>
            <a:r>
              <a:rPr lang="pt-BR" dirty="0"/>
              <a:t>&amp;</a:t>
            </a: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8" y="5161825"/>
            <a:ext cx="8756438" cy="3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Versões do </a:t>
            </a:r>
            <a:r>
              <a:rPr lang="pt-BR" dirty="0"/>
              <a:t>E</a:t>
            </a:r>
            <a:r>
              <a:rPr lang="pt-BR" dirty="0" smtClean="0"/>
              <a:t>xcel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29312470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25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Funções Interessantes - Data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Algumas das principais funções de tratamento de data</a:t>
            </a:r>
          </a:p>
          <a:p>
            <a:endParaRPr lang="pt-BR" dirty="0"/>
          </a:p>
          <a:p>
            <a:r>
              <a:rPr lang="pt-BR" dirty="0" smtClean="0"/>
              <a:t>Exemplo em: \Exemplos\Uso </a:t>
            </a:r>
            <a:r>
              <a:rPr lang="pt-BR" dirty="0"/>
              <a:t>de Funções\Uso de </a:t>
            </a:r>
            <a:r>
              <a:rPr lang="pt-BR" dirty="0" smtClean="0"/>
              <a:t>Funções.xlsx. Planilha “Data”</a:t>
            </a:r>
          </a:p>
          <a:p>
            <a:pPr lvl="1"/>
            <a:r>
              <a:rPr lang="pt-BR" dirty="0" smtClean="0"/>
              <a:t>AGORA</a:t>
            </a:r>
          </a:p>
          <a:p>
            <a:pPr lvl="1"/>
            <a:r>
              <a:rPr lang="pt-BR" dirty="0" smtClean="0"/>
              <a:t>HOJE</a:t>
            </a:r>
          </a:p>
          <a:p>
            <a:pPr lvl="1"/>
            <a:r>
              <a:rPr lang="pt-BR" dirty="0" smtClean="0"/>
              <a:t>DATA.VALOR</a:t>
            </a:r>
          </a:p>
          <a:p>
            <a:pPr lvl="1"/>
            <a:r>
              <a:rPr lang="pt-BR" dirty="0" smtClean="0"/>
              <a:t>DIA.DA.SEMANA</a:t>
            </a:r>
          </a:p>
          <a:p>
            <a:pPr lvl="1"/>
            <a:r>
              <a:rPr lang="pt-BR" dirty="0" smtClean="0"/>
              <a:t>ANO</a:t>
            </a:r>
          </a:p>
          <a:p>
            <a:pPr lvl="1"/>
            <a:r>
              <a:rPr lang="pt-BR" dirty="0" smtClean="0"/>
              <a:t>DIATRABALHOTOTAL</a:t>
            </a:r>
          </a:p>
          <a:p>
            <a:pPr lvl="1"/>
            <a:r>
              <a:rPr lang="pt-BR" dirty="0" smtClean="0"/>
              <a:t>DIAS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9707" r="47115" b="42347"/>
          <a:stretch/>
        </p:blipFill>
        <p:spPr>
          <a:xfrm>
            <a:off x="3481754" y="2669922"/>
            <a:ext cx="4835769" cy="2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Principais Funções - SOMASE</a:t>
            </a:r>
            <a:endParaRPr lang="pt-B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83938" y="16459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em</a:t>
            </a:r>
            <a:r>
              <a:rPr lang="pt-BR" dirty="0"/>
              <a:t>: </a:t>
            </a:r>
            <a:r>
              <a:rPr lang="pt-BR" dirty="0" smtClean="0"/>
              <a:t>\Exemplos\Bolsa\Bolsa.xlsx. Planilha “Sócios dos Fundos”</a:t>
            </a:r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1238" r="62708" b="62039"/>
          <a:stretch/>
        </p:blipFill>
        <p:spPr>
          <a:xfrm>
            <a:off x="113644" y="2527055"/>
            <a:ext cx="7591426" cy="19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vetoriais/matriciais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33454"/>
            <a:ext cx="8775020" cy="5093091"/>
          </a:xfrm>
        </p:spPr>
        <p:txBody>
          <a:bodyPr/>
          <a:lstStyle/>
          <a:p>
            <a:r>
              <a:rPr lang="pt-BR" dirty="0" smtClean="0"/>
              <a:t>Algumas funções têm como saída um conjunto de valores: um vetor ou uma matriz.</a:t>
            </a:r>
          </a:p>
          <a:p>
            <a:r>
              <a:rPr lang="pt-BR" dirty="0" smtClean="0"/>
              <a:t>Elas são estendidas a um Intervalo (Range) com o uso das teclas CTRL+SHIFT+ENTER</a:t>
            </a:r>
          </a:p>
          <a:p>
            <a:r>
              <a:rPr lang="pt-BR" dirty="0" smtClean="0"/>
              <a:t>Exemplo: função FREQUENCIA. Que pode ser usada para montar um histograma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4247" r="32292" b="32555"/>
          <a:stretch/>
        </p:blipFill>
        <p:spPr>
          <a:xfrm>
            <a:off x="704850" y="2886074"/>
            <a:ext cx="6191250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45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vetoriais/matriciais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250" y="819150"/>
            <a:ext cx="8793414" cy="5307395"/>
          </a:xfrm>
        </p:spPr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95276" y="1057275"/>
            <a:ext cx="7448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Até o </a:t>
            </a:r>
            <a:r>
              <a:rPr lang="pt-BR" dirty="0"/>
              <a:t>E</a:t>
            </a:r>
            <a:r>
              <a:rPr lang="pt-BR" dirty="0" smtClean="0"/>
              <a:t>xcel 2003, havia um limite para operações entre matrizes MATRIZ.MULT, MATRIZ.INVERSO(?!) e similares. O limite era 52 x 52. Este limite não existe mais</a:t>
            </a:r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21155" b="57254"/>
          <a:stretch/>
        </p:blipFill>
        <p:spPr>
          <a:xfrm>
            <a:off x="162844" y="2133328"/>
            <a:ext cx="8658225" cy="11273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44272" t="20982" r="1145" b="57773"/>
          <a:stretch/>
        </p:blipFill>
        <p:spPr>
          <a:xfrm>
            <a:off x="1666874" y="3766887"/>
            <a:ext cx="4991101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vetoriais/matriciais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250" y="819150"/>
            <a:ext cx="8793414" cy="5307395"/>
          </a:xfrm>
        </p:spPr>
        <p:txBody>
          <a:bodyPr/>
          <a:lstStyle/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95276" y="1057275"/>
            <a:ext cx="7448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Algumas funções retornam matrizes irregulares, ou seja, com várias informações diferentes em um grupo de células.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Exemplo </a:t>
            </a:r>
            <a:r>
              <a:rPr lang="pt-BR" dirty="0" err="1" smtClean="0"/>
              <a:t>Proj.Lin</a:t>
            </a:r>
            <a:r>
              <a:rPr lang="pt-BR" dirty="0" smtClean="0"/>
              <a:t>, que devolve a seguinte estrutura:</a:t>
            </a:r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9479" t="19255" r="30729" b="17010"/>
          <a:stretch/>
        </p:blipFill>
        <p:spPr>
          <a:xfrm>
            <a:off x="4829174" y="2152650"/>
            <a:ext cx="3638551" cy="35147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29687" t="46718" r="52500" b="42919"/>
          <a:stretch/>
        </p:blipFill>
        <p:spPr>
          <a:xfrm>
            <a:off x="89977" y="2121482"/>
            <a:ext cx="4744471" cy="166472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78070" y="4106008"/>
            <a:ext cx="403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Para pegar dados específicos nesta estrutura, pode usar a função ÍNDICE.</a:t>
            </a:r>
          </a:p>
          <a:p>
            <a:endParaRPr lang="pt-BR" dirty="0"/>
          </a:p>
          <a:p>
            <a:r>
              <a:rPr lang="pt-BR" dirty="0"/>
              <a:t>Exemplo </a:t>
            </a:r>
            <a:r>
              <a:rPr lang="pt-BR" dirty="0" smtClean="0"/>
              <a:t>legal com janela rolante com pesos suavizados exponencialmente no tempo em </a:t>
            </a:r>
            <a:r>
              <a:rPr lang="pt-BR" dirty="0" err="1" smtClean="0"/>
              <a:t>em</a:t>
            </a:r>
            <a:r>
              <a:rPr lang="pt-BR" dirty="0" smtClean="0"/>
              <a:t> </a:t>
            </a:r>
            <a:r>
              <a:rPr lang="pt-BR" dirty="0"/>
              <a:t>Exemplos\</a:t>
            </a:r>
            <a:r>
              <a:rPr lang="pt-BR" dirty="0" err="1"/>
              <a:t>ProjLin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390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Versões do </a:t>
            </a:r>
            <a:r>
              <a:rPr lang="pt-BR" dirty="0"/>
              <a:t>E</a:t>
            </a:r>
            <a:r>
              <a:rPr lang="pt-BR" dirty="0" smtClean="0"/>
              <a:t>xcel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802114105"/>
              </p:ext>
            </p:extLst>
          </p:nvPr>
        </p:nvGraphicFramePr>
        <p:xfrm>
          <a:off x="149470" y="901044"/>
          <a:ext cx="5934806" cy="497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31538" t="20183" r="42981" b="34549"/>
          <a:stretch/>
        </p:blipFill>
        <p:spPr>
          <a:xfrm>
            <a:off x="5584783" y="100944"/>
            <a:ext cx="3453350" cy="217626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/>
          <a:srcRect t="18828" r="70385" b="53794"/>
          <a:stretch/>
        </p:blipFill>
        <p:spPr>
          <a:xfrm>
            <a:off x="5579362" y="2793672"/>
            <a:ext cx="3458771" cy="11342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9"/>
          <a:srcRect t="12323" r="78462" b="20725"/>
          <a:stretch/>
        </p:blipFill>
        <p:spPr>
          <a:xfrm>
            <a:off x="6324008" y="4169836"/>
            <a:ext cx="196947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6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Dieta do Excel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espaço que o arquivo da Pasta de Trabalho ocupa é definida pelo conteúdo mais à direita e abaixo que já foi teve conteúdo em algum momento</a:t>
            </a:r>
          </a:p>
          <a:p>
            <a:r>
              <a:rPr lang="pt-BR" dirty="0" smtClean="0"/>
              <a:t>Isso causa um desperdício de espaço em algumas Pastas de Trabalho</a:t>
            </a:r>
          </a:p>
          <a:p>
            <a:r>
              <a:rPr lang="pt-BR" dirty="0"/>
              <a:t>Uma Macro VBA contida em no material do curso, em \Ferramentas\Excel Diet, acha a célula mais à direita e abaixo que tenha conteúdo no momento e apaga as que estão mais à direita e abaixo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6359" r="22788" b="9024"/>
          <a:stretch/>
        </p:blipFill>
        <p:spPr>
          <a:xfrm>
            <a:off x="1714500" y="3252449"/>
            <a:ext cx="5125916" cy="29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Formato de arquivos do </a:t>
            </a:r>
            <a:r>
              <a:rPr lang="pt-BR" dirty="0"/>
              <a:t>E</a:t>
            </a:r>
            <a:r>
              <a:rPr lang="pt-BR" dirty="0" smtClean="0"/>
              <a:t>xcel</a:t>
            </a:r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63277356"/>
              </p:ext>
            </p:extLst>
          </p:nvPr>
        </p:nvGraphicFramePr>
        <p:xfrm>
          <a:off x="320740" y="1001345"/>
          <a:ext cx="8247184" cy="4757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846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Dados do Excel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Excel possui os seguintes Tipos de Dados</a:t>
            </a:r>
          </a:p>
          <a:p>
            <a:pPr lvl="1"/>
            <a:r>
              <a:rPr lang="pt-BR" dirty="0" smtClean="0"/>
              <a:t>Número em ponto flutuante</a:t>
            </a:r>
          </a:p>
          <a:p>
            <a:pPr lvl="1"/>
            <a:r>
              <a:rPr lang="pt-BR" dirty="0" smtClean="0"/>
              <a:t>Data/Hora</a:t>
            </a:r>
          </a:p>
          <a:p>
            <a:pPr lvl="1"/>
            <a:r>
              <a:rPr lang="pt-BR" dirty="0" err="1" smtClean="0"/>
              <a:t>String</a:t>
            </a:r>
            <a:r>
              <a:rPr lang="pt-BR" dirty="0" smtClean="0"/>
              <a:t> de texto</a:t>
            </a:r>
          </a:p>
          <a:p>
            <a:pPr lvl="1"/>
            <a:r>
              <a:rPr lang="pt-BR" dirty="0" smtClean="0"/>
              <a:t>Booleano (Verdadeiro/Falso)</a:t>
            </a:r>
          </a:p>
          <a:p>
            <a:pPr lvl="1"/>
            <a:r>
              <a:rPr lang="pt-BR" dirty="0" smtClean="0"/>
              <a:t>Erros</a:t>
            </a:r>
          </a:p>
          <a:p>
            <a:pPr lvl="1"/>
            <a:r>
              <a:rPr lang="pt-BR" dirty="0" smtClean="0"/>
              <a:t>Formula</a:t>
            </a:r>
          </a:p>
          <a:p>
            <a:endParaRPr lang="pt-BR" dirty="0" smtClean="0"/>
          </a:p>
          <a:p>
            <a:r>
              <a:rPr lang="pt-BR" dirty="0" smtClean="0"/>
              <a:t>Isso quer dizer que ele armazena o conteúdo de cada célula, em suas estruturas internas, de uma destas formas</a:t>
            </a:r>
          </a:p>
          <a:p>
            <a:endParaRPr lang="pt-BR" dirty="0"/>
          </a:p>
          <a:p>
            <a:r>
              <a:rPr lang="pt-BR" dirty="0" smtClean="0"/>
              <a:t>O Excel tenta inferir o tipo de dados quando a célula é preenchida</a:t>
            </a:r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393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Dados do Excel: número como texto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33785"/>
            <a:ext cx="8775020" cy="5093091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Certas vezes, o Excel não reconhece um número como número e mantém este dado como </a:t>
            </a:r>
            <a:r>
              <a:rPr lang="pt-BR" sz="1800" dirty="0" err="1"/>
              <a:t>string</a:t>
            </a:r>
            <a:r>
              <a:rPr lang="pt-BR" sz="1800" dirty="0"/>
              <a:t> de texto na sua representação interna. Exemplo na Pasta de Trabalho Exemplos\Representação de Números\Representação de Números.xlsx, Planilha “Número como texto”. Note o aviso e o alinhamento à esquerda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O Resultado de um cálculo com este tipo de dado pode levar a resultados inesperados: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É necessário ficar atento a esta ocorrência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2080" r="81442" b="69788"/>
          <a:stretch/>
        </p:blipFill>
        <p:spPr>
          <a:xfrm>
            <a:off x="386863" y="2039108"/>
            <a:ext cx="7306408" cy="11357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-1" t="11097" r="67501" b="60683"/>
          <a:stretch/>
        </p:blipFill>
        <p:spPr>
          <a:xfrm>
            <a:off x="2096967" y="3722728"/>
            <a:ext cx="2971800" cy="15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7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Tipos de Dados do Excel: Ponto Flutuante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901044"/>
            <a:ext cx="8775020" cy="5093091"/>
          </a:xfrm>
        </p:spPr>
        <p:txBody>
          <a:bodyPr>
            <a:normAutofit/>
          </a:bodyPr>
          <a:lstStyle/>
          <a:p>
            <a:r>
              <a:rPr lang="pt-BR" sz="1800" dirty="0"/>
              <a:t>A representação interna de números no Excel é feita em </a:t>
            </a:r>
            <a:r>
              <a:rPr lang="pt-BR" sz="1800" b="1" dirty="0"/>
              <a:t>ponto flutuante</a:t>
            </a:r>
          </a:p>
          <a:p>
            <a:r>
              <a:rPr lang="pt-BR" sz="1800" dirty="0"/>
              <a:t>Isso é feito para que </a:t>
            </a:r>
          </a:p>
          <a:p>
            <a:pPr lvl="1"/>
            <a:r>
              <a:rPr lang="pt-BR" sz="1600" dirty="0"/>
              <a:t>Cada número ocupe o mesmo espaço de armazenamento </a:t>
            </a:r>
          </a:p>
          <a:p>
            <a:pPr lvl="1"/>
            <a:r>
              <a:rPr lang="pt-BR" sz="1600" dirty="0"/>
              <a:t>Seja possível representar (tanto quanto possível) números muito grandes e muito pequenos, dando mais importância à fidelidade de representação de sua parte mais significativa</a:t>
            </a:r>
          </a:p>
          <a:p>
            <a:r>
              <a:rPr lang="pt-BR" sz="1800" dirty="0"/>
              <a:t>É uma ideia parecida com a da notação científica</a:t>
            </a:r>
          </a:p>
          <a:p>
            <a:r>
              <a:rPr lang="pt-BR" sz="1800" dirty="0"/>
              <a:t>Na notação científica, o número 2.371 é representado como </a:t>
            </a:r>
          </a:p>
          <a:p>
            <a:pPr marL="457200" lvl="1" indent="0">
              <a:buNone/>
            </a:pPr>
            <a:r>
              <a:rPr lang="pt-BR" sz="1600" dirty="0"/>
              <a:t>	2,371 x 10</a:t>
            </a:r>
            <a:r>
              <a:rPr lang="pt-BR" sz="1600" baseline="30000" dirty="0"/>
              <a:t>3</a:t>
            </a:r>
            <a:endParaRPr lang="pt-BR" sz="1400" baseline="30000" dirty="0"/>
          </a:p>
          <a:p>
            <a:pPr marL="0" indent="0">
              <a:buNone/>
            </a:pPr>
            <a:r>
              <a:rPr lang="pt-BR" sz="1800" dirty="0"/>
              <a:t>Ou seja, o número é representado por dois operandos (a Base é fixa):</a:t>
            </a:r>
          </a:p>
          <a:p>
            <a:pPr marL="0" indent="0">
              <a:buNone/>
            </a:pPr>
            <a:r>
              <a:rPr lang="pt-BR" sz="1800" dirty="0"/>
              <a:t>	Mantissa x </a:t>
            </a:r>
            <a:r>
              <a:rPr lang="pt-BR" sz="1800" dirty="0" err="1"/>
              <a:t>Base</a:t>
            </a:r>
            <a:r>
              <a:rPr lang="pt-BR" sz="1800" baseline="30000" dirty="0" err="1"/>
              <a:t>Expoente</a:t>
            </a:r>
            <a:endParaRPr lang="pt-BR" sz="1800" baseline="30000" dirty="0"/>
          </a:p>
          <a:p>
            <a:endParaRPr lang="pt-BR" sz="1800" dirty="0"/>
          </a:p>
          <a:p>
            <a:r>
              <a:rPr lang="pt-BR" sz="1800" dirty="0"/>
              <a:t>No Excel:</a:t>
            </a:r>
          </a:p>
          <a:p>
            <a:pPr lvl="1"/>
            <a:r>
              <a:rPr lang="pt-BR" sz="1600" dirty="0"/>
              <a:t>A Mantissa é representada por 52 bits</a:t>
            </a:r>
          </a:p>
          <a:p>
            <a:pPr lvl="1"/>
            <a:r>
              <a:rPr lang="pt-BR" sz="1600" dirty="0"/>
              <a:t>O Expoente é representado por 11 bits</a:t>
            </a:r>
          </a:p>
          <a:p>
            <a:pPr lvl="1"/>
            <a:r>
              <a:rPr lang="pt-BR" sz="1600" dirty="0"/>
              <a:t>A Base é 2</a:t>
            </a:r>
          </a:p>
          <a:p>
            <a:pPr lvl="1"/>
            <a:endParaRPr lang="pt-BR" sz="1600" dirty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/>
          </a:p>
          <a:p>
            <a:pPr lvl="1"/>
            <a:endParaRPr lang="pt-BR" sz="1600" dirty="0"/>
          </a:p>
          <a:p>
            <a:endParaRPr lang="pt-BR" sz="1800" dirty="0"/>
          </a:p>
          <a:p>
            <a:endParaRPr lang="pt-BR" sz="1800" dirty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646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10D7D7E-6E52-4FEC-ACD0-D705ABBF784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8379</TotalTime>
  <Words>2057</Words>
  <Application>Microsoft Office PowerPoint</Application>
  <PresentationFormat>Apresentação na tela (4:3)</PresentationFormat>
  <Paragraphs>438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wf_segoe-ui_semibold</vt:lpstr>
      <vt:lpstr>Tema do Office</vt:lpstr>
      <vt:lpstr>Excel para BI Self Service</vt:lpstr>
      <vt:lpstr>Hoje. Aula 2: Uso tradicional do Excel</vt:lpstr>
      <vt:lpstr>Versões do Excel</vt:lpstr>
      <vt:lpstr>Versões do Excel</vt:lpstr>
      <vt:lpstr>A Dieta do Excel</vt:lpstr>
      <vt:lpstr>Formato de arquivos do Excel</vt:lpstr>
      <vt:lpstr>Tipos de Dados do Excel</vt:lpstr>
      <vt:lpstr>Tipos de Dados do Excel: número como texto</vt:lpstr>
      <vt:lpstr>Tipos de Dados do Excel: Ponto Flutuante</vt:lpstr>
      <vt:lpstr>Tipos de Dados do Excel: Ponto Flutuante</vt:lpstr>
      <vt:lpstr>Tipos de Dados do Excel: Formatação x Representação Interna</vt:lpstr>
      <vt:lpstr>Uso de funções: travamento das células ao copiar e colar ou arrastar</vt:lpstr>
      <vt:lpstr>Boa prática: nomear as entidades. Nomear Intervalo (Range)</vt:lpstr>
      <vt:lpstr>Boa prática: nomear as entidades. Nomear Intervalo (Range)</vt:lpstr>
      <vt:lpstr>Boa prática: nomear as entidades. Nomear Intervalo (Range)</vt:lpstr>
      <vt:lpstr>Boa prática: nomear as entidades. Nomear Intervalo (Range)</vt:lpstr>
      <vt:lpstr>Boa prática: Agrupar Dados ao invés de esconder linhas e colunas</vt:lpstr>
      <vt:lpstr>Boa prática: Agrupar Dados ao invés de esconder linhas e colunas</vt:lpstr>
      <vt:lpstr>Debugando Fórmulas</vt:lpstr>
      <vt:lpstr>Debugando Fórmulas</vt:lpstr>
      <vt:lpstr>Debugando Fórmulas</vt:lpstr>
      <vt:lpstr>Operadores</vt:lpstr>
      <vt:lpstr>Operadores</vt:lpstr>
      <vt:lpstr>Operadores</vt:lpstr>
      <vt:lpstr>Operadores</vt:lpstr>
      <vt:lpstr>Funções Interessantes</vt:lpstr>
      <vt:lpstr>Funções Interessantes - Lógica</vt:lpstr>
      <vt:lpstr>Funções Interessantes - Lógica</vt:lpstr>
      <vt:lpstr>Funções Interessantes - String</vt:lpstr>
      <vt:lpstr>Funções Interessantes - Data</vt:lpstr>
      <vt:lpstr>Principais Funções - SOMASE</vt:lpstr>
      <vt:lpstr>Funções vetoriais/matriciais</vt:lpstr>
      <vt:lpstr>Funções vetoriais/matriciais</vt:lpstr>
      <vt:lpstr>Funções vetoriais/matriciais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317</cp:revision>
  <cp:lastPrinted>2017-01-26T16:55:59Z</cp:lastPrinted>
  <dcterms:created xsi:type="dcterms:W3CDTF">2016-08-28T16:01:47Z</dcterms:created>
  <dcterms:modified xsi:type="dcterms:W3CDTF">2018-02-21T20:27:14Z</dcterms:modified>
</cp:coreProperties>
</file>